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323" r:id="rId9"/>
    <p:sldId id="324" r:id="rId10"/>
    <p:sldId id="322" r:id="rId11"/>
    <p:sldId id="276" r:id="rId12"/>
    <p:sldId id="275" r:id="rId13"/>
    <p:sldId id="277" r:id="rId14"/>
    <p:sldId id="278" r:id="rId15"/>
    <p:sldId id="280" r:id="rId16"/>
    <p:sldId id="325" r:id="rId17"/>
    <p:sldId id="327" r:id="rId18"/>
    <p:sldId id="328" r:id="rId19"/>
    <p:sldId id="283" r:id="rId20"/>
    <p:sldId id="297" r:id="rId21"/>
    <p:sldId id="286" r:id="rId22"/>
    <p:sldId id="305" r:id="rId23"/>
    <p:sldId id="308" r:id="rId24"/>
    <p:sldId id="309" r:id="rId25"/>
    <p:sldId id="314" r:id="rId26"/>
    <p:sldId id="317" r:id="rId27"/>
    <p:sldId id="315" r:id="rId28"/>
    <p:sldId id="316" r:id="rId29"/>
    <p:sldId id="318" r:id="rId30"/>
    <p:sldId id="319" r:id="rId31"/>
    <p:sldId id="310" r:id="rId32"/>
    <p:sldId id="311" r:id="rId33"/>
    <p:sldId id="313" r:id="rId34"/>
    <p:sldId id="291" r:id="rId35"/>
    <p:sldId id="262" r:id="rId36"/>
    <p:sldId id="352" r:id="rId37"/>
    <p:sldId id="353" r:id="rId38"/>
    <p:sldId id="354" r:id="rId39"/>
    <p:sldId id="356" r:id="rId40"/>
    <p:sldId id="355" r:id="rId41"/>
    <p:sldId id="357" r:id="rId42"/>
    <p:sldId id="358" r:id="rId43"/>
    <p:sldId id="359" r:id="rId44"/>
    <p:sldId id="360" r:id="rId45"/>
    <p:sldId id="344" r:id="rId46"/>
    <p:sldId id="345" r:id="rId47"/>
    <p:sldId id="346" r:id="rId48"/>
    <p:sldId id="347" r:id="rId49"/>
    <p:sldId id="348" r:id="rId50"/>
    <p:sldId id="349" r:id="rId51"/>
    <p:sldId id="362" r:id="rId52"/>
    <p:sldId id="350" r:id="rId53"/>
    <p:sldId id="351" r:id="rId54"/>
    <p:sldId id="361" r:id="rId5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00CC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CABD5-9607-4A8A-A7D1-BD0911DB215D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1095-AFE1-4971-B7FB-BB7CEC5BF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6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umayors.eu/faq/index_en.htm#q001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hyperlink" Target="http://www.pattodeisindaci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3760" y="2636912"/>
            <a:ext cx="7772400" cy="1470025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PAESC – Piano d’Azione per l’Energia Sostenibile e il Clima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10479" y="1166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>
                <a:solidFill>
                  <a:srgbClr val="0000CC"/>
                </a:solidFill>
              </a:rPr>
              <a:t>Città di </a:t>
            </a:r>
            <a:r>
              <a:rPr lang="it-IT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Paderno Dugnano</a:t>
            </a:r>
            <a:br>
              <a:rPr lang="it-IT" sz="2000" dirty="0">
                <a:solidFill>
                  <a:srgbClr val="0000CC"/>
                </a:solidFill>
              </a:rPr>
            </a:br>
            <a:endParaRPr lang="it-IT" sz="2000" dirty="0">
              <a:solidFill>
                <a:srgbClr val="0000CC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840" y="3924237"/>
            <a:ext cx="3129678" cy="756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E786F18-7C9F-4F94-932B-8D2F39528F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732"/>
          <a:stretch/>
        </p:blipFill>
        <p:spPr>
          <a:xfrm>
            <a:off x="3707904" y="4800262"/>
            <a:ext cx="2316145" cy="1188000"/>
          </a:xfrm>
          <a:prstGeom prst="rect">
            <a:avLst/>
          </a:prstGeom>
        </p:spPr>
      </p:pic>
      <p:pic>
        <p:nvPicPr>
          <p:cNvPr id="8" name="Immagine 7" descr="Paderno Dugnano – Stemma">
            <a:extLst>
              <a:ext uri="{FF2B5EF4-FFF2-40B4-BE49-F238E27FC236}">
                <a16:creationId xmlns:a16="http://schemas.microsoft.com/office/drawing/2014/main" id="{DED4F14F-F38F-4A7A-ACB2-FE760B600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00367"/>
            <a:ext cx="1450225" cy="1926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69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86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 e PAESC – analogie e differenze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Il nuovo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Patto dei Sindaci per il Clima e l’Energia (</a:t>
            </a:r>
            <a:r>
              <a:rPr lang="it-IT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PdSC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it-IT" dirty="0">
                <a:solidFill>
                  <a:srgbClr val="0000CC"/>
                </a:solidFill>
              </a:rPr>
              <a:t>richiede l’elaborazione di un </a:t>
            </a:r>
            <a:r>
              <a:rPr lang="it-IT" b="1" dirty="0">
                <a:solidFill>
                  <a:srgbClr val="C00000"/>
                </a:solidFill>
              </a:rPr>
              <a:t>PAESC</a:t>
            </a:r>
            <a:r>
              <a:rPr lang="it-IT" dirty="0">
                <a:solidFill>
                  <a:srgbClr val="C00000"/>
                </a:solidFill>
              </a:rPr>
              <a:t> (Piano d’Azione per l’Energia Sostenibile </a:t>
            </a:r>
            <a:r>
              <a:rPr lang="it-IT" b="1" dirty="0">
                <a:solidFill>
                  <a:srgbClr val="C00000"/>
                </a:solidFill>
              </a:rPr>
              <a:t>e il Clima</a:t>
            </a:r>
            <a:r>
              <a:rPr lang="it-IT" dirty="0">
                <a:solidFill>
                  <a:srgbClr val="C00000"/>
                </a:solidFill>
              </a:rPr>
              <a:t>)</a:t>
            </a:r>
            <a:r>
              <a:rPr lang="it-IT" dirty="0">
                <a:solidFill>
                  <a:srgbClr val="0000CC"/>
                </a:solidFill>
              </a:rPr>
              <a:t>, documento che mantiene lo stesso schema procedurale del PAES ma si differenzia per: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CC"/>
                </a:solidFill>
              </a:rPr>
              <a:t>TARGET: abbattimento di almeno il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r>
              <a:rPr lang="it-IT" dirty="0">
                <a:solidFill>
                  <a:srgbClr val="0000CC"/>
                </a:solidFill>
              </a:rPr>
              <a:t> delle emissioni climalteranti.</a:t>
            </a:r>
          </a:p>
          <a:p>
            <a:pPr lvl="1" algn="just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301ECFD-5941-447F-9B3C-DB48E6CC4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AE0C49C-D8C5-4F42-8B52-ABF5C69E4E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6" name="Immagine 5" descr="Paderno Dugnano – Stemma">
            <a:extLst>
              <a:ext uri="{FF2B5EF4-FFF2-40B4-BE49-F238E27FC236}">
                <a16:creationId xmlns:a16="http://schemas.microsoft.com/office/drawing/2014/main" id="{F3065585-FE4E-4063-86FB-C837232EB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7BD111-A1E3-4FF8-AAAB-680AF0BCB261}"/>
              </a:ext>
            </a:extLst>
          </p:cNvPr>
          <p:cNvSpPr txBox="1"/>
          <p:nvPr/>
        </p:nvSpPr>
        <p:spPr>
          <a:xfrm>
            <a:off x="251520" y="2557668"/>
            <a:ext cx="8640960" cy="923330"/>
          </a:xfrm>
          <a:prstGeom prst="rect">
            <a:avLst/>
          </a:prstGeom>
          <a:noFill/>
          <a:ln w="19050">
            <a:solidFill>
              <a:srgbClr val="00CC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8000"/>
                </a:solidFill>
              </a:rPr>
              <a:t>L’elaborazione del </a:t>
            </a:r>
            <a:r>
              <a:rPr lang="it-IT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PAESC </a:t>
            </a:r>
            <a:r>
              <a:rPr lang="it-IT" dirty="0">
                <a:solidFill>
                  <a:srgbClr val="008000"/>
                </a:solidFill>
              </a:rPr>
              <a:t>prevede quindi la definizione di progetti ed iniziative che consentano il raggiungimento di obiettivi più sfidanti rispetto al passato, attraverso opere di efficienza energetica in tutti i comparti della vita quotidiana.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0D9E44-4881-4E97-B97D-4834BB15354C}"/>
              </a:ext>
            </a:extLst>
          </p:cNvPr>
          <p:cNvSpPr txBox="1"/>
          <p:nvPr/>
        </p:nvSpPr>
        <p:spPr>
          <a:xfrm>
            <a:off x="251520" y="3577258"/>
            <a:ext cx="8640960" cy="1200329"/>
          </a:xfrm>
          <a:prstGeom prst="rect">
            <a:avLst/>
          </a:prstGeom>
          <a:noFill/>
          <a:ln w="19050">
            <a:solidFill>
              <a:srgbClr val="00CC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8000"/>
                </a:solidFill>
              </a:rPr>
              <a:t>L’Amministrazione deve porsi nel ruolo di rappresentante delle buone pratiche volte al raggiungimento degli obiettivi, mettendosi a disposizione del cittadino sia in termini di DARE L’ESEMPIO sia in termini di FORNIRE LE INFORMAZIONI E GLI STRUMENTI  che consentano di orientarsi nelle scelte consapevoli.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F51C9F-093E-4DF5-80A4-8206040926D8}"/>
              </a:ext>
            </a:extLst>
          </p:cNvPr>
          <p:cNvSpPr txBox="1"/>
          <p:nvPr/>
        </p:nvSpPr>
        <p:spPr>
          <a:xfrm>
            <a:off x="251520" y="4912160"/>
            <a:ext cx="8640960" cy="646331"/>
          </a:xfrm>
          <a:prstGeom prst="rect">
            <a:avLst/>
          </a:prstGeom>
          <a:noFill/>
          <a:ln w="19050">
            <a:solidFill>
              <a:srgbClr val="00CC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8000"/>
                </a:solidFill>
              </a:rPr>
              <a:t>Il raggiungimento dell’OBIETTIVO globale è possibile solo a fronte di un coinvolgimento attivo di tutta la comunità locale.</a:t>
            </a:r>
          </a:p>
        </p:txBody>
      </p:sp>
    </p:spTree>
    <p:extLst>
      <p:ext uri="{BB962C8B-B14F-4D97-AF65-F5344CB8AC3E}">
        <p14:creationId xmlns:p14="http://schemas.microsoft.com/office/powerpoint/2010/main" val="288080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>
                <a:solidFill>
                  <a:srgbClr val="0000CC"/>
                </a:solidFill>
              </a:rPr>
              <a:t>PAESC – le fasi:</a:t>
            </a:r>
          </a:p>
          <a:p>
            <a:pPr algn="just"/>
            <a:endParaRPr lang="it-IT">
              <a:solidFill>
                <a:srgbClr val="0000CC"/>
              </a:solidFill>
            </a:endParaRPr>
          </a:p>
          <a:p>
            <a:pPr algn="just"/>
            <a:endParaRPr lang="it-IT">
              <a:solidFill>
                <a:srgbClr val="0000CC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>
              <a:solidFill>
                <a:srgbClr val="0000CC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49008"/>
              </p:ext>
            </p:extLst>
          </p:nvPr>
        </p:nvGraphicFramePr>
        <p:xfrm>
          <a:off x="286635" y="860812"/>
          <a:ext cx="8496944" cy="47028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11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Fase 0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rgbClr val="0000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Aspetti organizzativi</a:t>
                      </a: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23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Definizione di una struttura organizzativa interna al Comune per la gestione del PAESC.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1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Fase 1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Anamnesi del territorio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4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Screening finalizzato all’inquadramento dei contesti: territoriale; demografico; infrastrutturale / della mobilità / dei servizi; edilizio; paesaggistico; economico e produttivo.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1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Fase 2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Contesto normativo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Inquadramento del Comune negli ambiti normativi relativi all’efficienza energetica e alla gestione sostenibile del territorio, sui diversi livelli gerarchici di legislazione.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23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Fase 3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Inventario delle Emissioni (Baseline Emission Inventory – BEI)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0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Analisi del contesto energetico comunale.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Identificazione delle fonti dei dati, individuazione dei modelli di calcolo.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Raccolta ed elaborazione dei dati.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Compilazione del Template di BEI, secondo lo schema del Patto dei Sindaci.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11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Fase 4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Valutazione dei rischi connessi al cambiamento climatico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0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Analisi degli effetti del cambiamento climatico globale.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Valutazione della situazione nazionale e regionale.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Analisi SWOT comunale.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23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Fase 5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Azioni intraprese nel periodo compreso tra anno di BEI e presente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0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Individuazione delle Azioni di efficienza energetica intraprese dal Comune dall’anno di BEI ad oggi.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>
                          <a:solidFill>
                            <a:srgbClr val="0000CC"/>
                          </a:solidFill>
                          <a:effectLst/>
                        </a:rPr>
                        <a:t>Quantificazione del risparmio energetico e della riduzione di emissioni già ottenuti nel periodo di riferimento.</a:t>
                      </a:r>
                      <a:endParaRPr lang="it-IT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3AA34D9B-50E3-4AB4-8795-7A647DDBC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A8CEC26-47CD-4222-835F-684B1AFB0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7" name="Immagine 6" descr="Paderno Dugnano – Stemma">
            <a:extLst>
              <a:ext uri="{FF2B5EF4-FFF2-40B4-BE49-F238E27FC236}">
                <a16:creationId xmlns:a16="http://schemas.microsoft.com/office/drawing/2014/main" id="{8E482EE3-7BAC-4D07-BE0E-4CF9D0EC1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08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>
                <a:solidFill>
                  <a:srgbClr val="0000CC"/>
                </a:solidFill>
              </a:rPr>
              <a:t>PAESC – le fasi:</a:t>
            </a:r>
          </a:p>
          <a:p>
            <a:pPr algn="just"/>
            <a:endParaRPr lang="it-IT">
              <a:solidFill>
                <a:srgbClr val="0000CC"/>
              </a:solidFill>
            </a:endParaRPr>
          </a:p>
          <a:p>
            <a:pPr algn="just"/>
            <a:endParaRPr lang="it-IT">
              <a:solidFill>
                <a:srgbClr val="0000CC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>
              <a:solidFill>
                <a:srgbClr val="0000CC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00822"/>
              </p:ext>
            </p:extLst>
          </p:nvPr>
        </p:nvGraphicFramePr>
        <p:xfrm>
          <a:off x="251520" y="730307"/>
          <a:ext cx="8742596" cy="39108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6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116">
                <a:tc rowSpan="2"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Fase 6</a:t>
                      </a:r>
                      <a:endParaRPr lang="it-IT" sz="1400" kern="120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06" marR="33306" marT="0" marB="0"/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it-IT" sz="1400" b="0" kern="1200">
                          <a:solidFill>
                            <a:srgbClr val="0000CC"/>
                          </a:solidFill>
                          <a:effectLst/>
                        </a:rPr>
                        <a:t>Scenari di sviluppo</a:t>
                      </a:r>
                      <a:endParaRPr lang="it-IT" sz="1400" b="0" kern="120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Definizione dello scenario di sviluppo tendenziale in assenza di interventi finalizzati alla riduzione delle emissioni (scenario BaU).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Definizione dello scenario di piano: trend di sviluppo in seguito all’adozione di interventi di risparmio energetico.</a:t>
                      </a:r>
                      <a:endParaRPr lang="it-IT" sz="1400" kern="120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16">
                <a:tc rowSpan="2"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Fase 7</a:t>
                      </a:r>
                      <a:endParaRPr lang="it-IT" sz="1400" kern="120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06" marR="33306" marT="0" marB="0"/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Azioni di Piano</a:t>
                      </a:r>
                      <a:endParaRPr lang="it-IT" sz="1400" kern="120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0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Esplicazione delle modalità di presentazione delle azioni (principali contenuti delle schede).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Sintesi operativa: presentazione dei risultati delle azioni per settore attraverso indicatori energetici e ambientali.</a:t>
                      </a:r>
                      <a:endParaRPr lang="it-IT" sz="1400" kern="120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16">
                <a:tc rowSpan="2"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Fase 8</a:t>
                      </a:r>
                      <a:endParaRPr lang="it-IT" sz="1400" kern="120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06" marR="33306" marT="0" marB="0"/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Monitoraggio</a:t>
                      </a:r>
                      <a:endParaRPr lang="it-IT" sz="1400" kern="120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0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Definizione degli indicatori di monitoraggio e delle frequenze delle misurazioni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Modalità di misurazione (diretta e indiretta).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Informazioni in merito alla presentazione dei Report di Monitoraggio.</a:t>
                      </a:r>
                      <a:endParaRPr lang="it-IT" sz="1400" kern="120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116">
                <a:tc rowSpan="2"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Fase 9</a:t>
                      </a:r>
                      <a:endParaRPr lang="it-IT" sz="1400" kern="120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06" marR="33306" marT="0" marB="0"/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Comunicazione e pubblicizzazione</a:t>
                      </a:r>
                      <a:endParaRPr lang="it-IT" sz="1400" kern="120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0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Obiettivi generali e individuazione degli stakeholder.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Definizione delle modalità di coinvolgimento degli attori.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Individuazione dei mezzi di comunicazione.</a:t>
                      </a:r>
                    </a:p>
                    <a:p>
                      <a:pPr marL="342900" lvl="0" indent="-342900" algn="just" defTabSz="914400" rtl="0" eaLnBrk="1" latinLnBrk="0" hangingPunct="1"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it-IT" sz="1400" kern="1200">
                          <a:solidFill>
                            <a:srgbClr val="0000CC"/>
                          </a:solidFill>
                          <a:effectLst/>
                        </a:rPr>
                        <a:t>Obiettivi del processo di pubblicizzazione.</a:t>
                      </a:r>
                      <a:endParaRPr lang="it-IT" sz="1400" kern="120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306" marR="3330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2D1B5E7F-617D-4131-B998-FD4AF6D6B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11AE50-77ED-41DC-A69F-6E4FF2160A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7" name="Immagine 6" descr="Paderno Dugnano – Stemma">
            <a:extLst>
              <a:ext uri="{FF2B5EF4-FFF2-40B4-BE49-F238E27FC236}">
                <a16:creationId xmlns:a16="http://schemas.microsoft.com/office/drawing/2014/main" id="{72E596FA-725D-4D03-94AA-509B978FA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70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– si compone di due sezioni principali: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00CC"/>
                </a:solidFill>
              </a:rPr>
              <a:t>Inventario delle Emissioni di Base (BEI, </a:t>
            </a:r>
            <a:r>
              <a:rPr lang="it-IT" dirty="0">
                <a:solidFill>
                  <a:srgbClr val="0000CC"/>
                </a:solidFill>
                <a:hlinkClick r:id="rId2"/>
              </a:rPr>
              <a:t>Baseline </a:t>
            </a:r>
            <a:r>
              <a:rPr lang="it-IT" dirty="0" err="1">
                <a:solidFill>
                  <a:srgbClr val="0000CC"/>
                </a:solidFill>
                <a:hlinkClick r:id="rId2"/>
              </a:rPr>
              <a:t>Emission</a:t>
            </a:r>
            <a:r>
              <a:rPr lang="it-IT" dirty="0">
                <a:solidFill>
                  <a:srgbClr val="0000CC"/>
                </a:solidFill>
                <a:hlinkClick r:id="rId2"/>
              </a:rPr>
              <a:t> Inventory</a:t>
            </a:r>
            <a:r>
              <a:rPr lang="it-IT" dirty="0">
                <a:solidFill>
                  <a:srgbClr val="0000CC"/>
                </a:solidFill>
              </a:rPr>
              <a:t>): raccolta ordinata dei dati che descrive lo stato emissivo (CO</a:t>
            </a:r>
            <a:r>
              <a:rPr lang="it-IT" baseline="-25000" dirty="0">
                <a:solidFill>
                  <a:srgbClr val="0000CC"/>
                </a:solidFill>
              </a:rPr>
              <a:t>2</a:t>
            </a:r>
            <a:r>
              <a:rPr lang="it-IT" dirty="0">
                <a:solidFill>
                  <a:srgbClr val="0000CC"/>
                </a:solidFill>
              </a:rPr>
              <a:t>) del Comune rispetto ad un anno di riferimento.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it-IT" dirty="0">
              <a:solidFill>
                <a:srgbClr val="0000CC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00CC"/>
                </a:solidFill>
              </a:rPr>
              <a:t>Azioni di Piano: definizione delle politiche di efficienza energetica, tramite l’individuazione di iniziative e progetti di ottimizzazione dei consumi e sostenibilità ambientale.</a:t>
            </a:r>
          </a:p>
          <a:p>
            <a:pPr lvl="0" algn="just"/>
            <a:endParaRPr lang="it-IT" dirty="0">
              <a:solidFill>
                <a:srgbClr val="0000CC"/>
              </a:solidFill>
            </a:endParaRPr>
          </a:p>
          <a:p>
            <a:pPr lvl="0" algn="just"/>
            <a:endParaRPr lang="it-IT" dirty="0">
              <a:solidFill>
                <a:srgbClr val="0000CC"/>
              </a:solidFill>
            </a:endParaRP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5945BC-E202-48A9-B9C7-BB847ED74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0CFDC70-15DC-42D5-A390-C2F1552928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6" name="Immagine 5" descr="Paderno Dugnano – Stemma">
            <a:extLst>
              <a:ext uri="{FF2B5EF4-FFF2-40B4-BE49-F238E27FC236}">
                <a16:creationId xmlns:a16="http://schemas.microsoft.com/office/drawing/2014/main" id="{039D2DD5-E6E6-4AA3-BD9D-59F2CE56C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06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– Inventario delle Emissioni di Base (BEI)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1846" y="1268760"/>
            <a:ext cx="8563353" cy="23698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0000CC"/>
                </a:solidFill>
              </a:rPr>
              <a:t>L'inventario delle emissioni è finalizzato a delineare, rispetto a un anno di riferimento:</a:t>
            </a:r>
          </a:p>
          <a:p>
            <a:pPr algn="just"/>
            <a:endParaRPr lang="it-IT" sz="400" dirty="0">
              <a:solidFill>
                <a:srgbClr val="0000CC"/>
              </a:solidFill>
            </a:endParaRPr>
          </a:p>
          <a:p>
            <a:pPr marL="180975" lvl="0" indent="266700" algn="just">
              <a:buFont typeface="Wingdings" pitchFamily="2" charset="2"/>
              <a:buChar char="ü"/>
            </a:pPr>
            <a:r>
              <a:rPr lang="it-IT" sz="1600" dirty="0">
                <a:solidFill>
                  <a:srgbClr val="0000CC"/>
                </a:solidFill>
              </a:rPr>
              <a:t>il bilancio energetico;</a:t>
            </a:r>
          </a:p>
          <a:p>
            <a:pPr marL="180975" lvl="0" indent="266700" algn="just">
              <a:buFont typeface="Wingdings" pitchFamily="2" charset="2"/>
              <a:buChar char="ü"/>
            </a:pPr>
            <a:r>
              <a:rPr lang="it-IT" sz="1600" dirty="0">
                <a:solidFill>
                  <a:srgbClr val="0000CC"/>
                </a:solidFill>
              </a:rPr>
              <a:t>il bilancio delle emissioni.</a:t>
            </a:r>
          </a:p>
          <a:p>
            <a:pPr algn="just"/>
            <a:endParaRPr lang="it-IT" sz="1600" dirty="0">
              <a:solidFill>
                <a:srgbClr val="0000CC"/>
              </a:solidFill>
            </a:endParaRPr>
          </a:p>
          <a:p>
            <a:pPr algn="just"/>
            <a:r>
              <a:rPr lang="it-IT" sz="1600" dirty="0">
                <a:solidFill>
                  <a:srgbClr val="0000CC"/>
                </a:solidFill>
              </a:rPr>
              <a:t>L'unità di misura prescelta per la caratterizzazione delle emissioni è la CO</a:t>
            </a:r>
            <a:r>
              <a:rPr lang="it-IT" sz="1200" dirty="0">
                <a:solidFill>
                  <a:srgbClr val="0000CC"/>
                </a:solidFill>
              </a:rPr>
              <a:t>2</a:t>
            </a:r>
            <a:r>
              <a:rPr lang="it-IT" sz="1600" dirty="0">
                <a:solidFill>
                  <a:srgbClr val="0000CC"/>
                </a:solidFill>
              </a:rPr>
              <a:t>.</a:t>
            </a:r>
          </a:p>
          <a:p>
            <a:pPr algn="just"/>
            <a:endParaRPr lang="it-IT" sz="1600" dirty="0">
              <a:solidFill>
                <a:srgbClr val="0000CC"/>
              </a:solidFill>
            </a:endParaRPr>
          </a:p>
          <a:p>
            <a:pPr algn="just"/>
            <a:r>
              <a:rPr lang="it-IT" sz="1600" dirty="0">
                <a:solidFill>
                  <a:srgbClr val="0000CC"/>
                </a:solidFill>
              </a:rPr>
              <a:t>Per il calcolo dei fattori di emissione si seguono le Linee Guida dell’</a:t>
            </a:r>
            <a:r>
              <a:rPr lang="it-IT" sz="1600" dirty="0" err="1">
                <a:solidFill>
                  <a:srgbClr val="0000CC"/>
                </a:solidFill>
              </a:rPr>
              <a:t>Intergovernamental</a:t>
            </a:r>
            <a:r>
              <a:rPr lang="it-IT" sz="1600" dirty="0">
                <a:solidFill>
                  <a:srgbClr val="0000CC"/>
                </a:solidFill>
              </a:rPr>
              <a:t> Panel for </a:t>
            </a:r>
            <a:r>
              <a:rPr lang="it-IT" sz="1600" dirty="0" err="1">
                <a:solidFill>
                  <a:srgbClr val="0000CC"/>
                </a:solidFill>
              </a:rPr>
              <a:t>Climate</a:t>
            </a:r>
            <a:r>
              <a:rPr lang="it-IT" sz="1600" dirty="0">
                <a:solidFill>
                  <a:srgbClr val="0000CC"/>
                </a:solidFill>
              </a:rPr>
              <a:t> </a:t>
            </a:r>
            <a:r>
              <a:rPr lang="it-IT" sz="1600" dirty="0" err="1">
                <a:solidFill>
                  <a:srgbClr val="0000CC"/>
                </a:solidFill>
              </a:rPr>
              <a:t>Change</a:t>
            </a:r>
            <a:r>
              <a:rPr lang="it-IT" sz="1600" dirty="0">
                <a:solidFill>
                  <a:srgbClr val="0000CC"/>
                </a:solidFill>
              </a:rPr>
              <a:t> (IPCC), ufficialmente riconosciute da Kyoto e dal Patto dei Sindaci.</a:t>
            </a:r>
          </a:p>
          <a:p>
            <a:pPr algn="just"/>
            <a:endParaRPr lang="it-IT" sz="1600" dirty="0">
              <a:solidFill>
                <a:srgbClr val="0000CC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53FB27E-81A0-453B-AE42-828898F7E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02908C4-3291-463E-9528-33CD1AAD2B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7" name="Immagine 6" descr="Paderno Dugnano – Stemma">
            <a:extLst>
              <a:ext uri="{FF2B5EF4-FFF2-40B4-BE49-F238E27FC236}">
                <a16:creationId xmlns:a16="http://schemas.microsoft.com/office/drawing/2014/main" id="{B0A0C6E2-2020-4F68-A46A-0DD96C98D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34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– Inventario delle Emissioni di Base (BEI)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2259" y="1340768"/>
            <a:ext cx="8563353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CC"/>
                </a:solidFill>
              </a:rPr>
              <a:t>Tipologia di EMISSIONI CONSIDERATE:</a:t>
            </a:r>
          </a:p>
          <a:p>
            <a:endParaRPr lang="it-IT" sz="1600" dirty="0">
              <a:solidFill>
                <a:srgbClr val="0000CC"/>
              </a:solidFill>
            </a:endParaRPr>
          </a:p>
          <a:p>
            <a:pPr algn="just"/>
            <a:r>
              <a:rPr lang="it-IT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DIRETTE </a:t>
            </a:r>
            <a:r>
              <a:rPr lang="it-IT" sz="1600" dirty="0">
                <a:solidFill>
                  <a:srgbClr val="0000CC"/>
                </a:solidFill>
                <a:sym typeface="Wingdings" pitchFamily="2" charset="2"/>
              </a:rPr>
              <a:t> emissioni </a:t>
            </a:r>
            <a:r>
              <a:rPr lang="it-IT" sz="1600" dirty="0">
                <a:solidFill>
                  <a:srgbClr val="0000CC"/>
                </a:solidFill>
              </a:rPr>
              <a:t>dovute all’</a:t>
            </a:r>
            <a:r>
              <a:rPr lang="it-IT" sz="1600" u="sng" dirty="0">
                <a:solidFill>
                  <a:srgbClr val="0000CC"/>
                </a:solidFill>
              </a:rPr>
              <a:t>utilizzo di combustibile nel territorio</a:t>
            </a:r>
            <a:r>
              <a:rPr lang="it-IT" sz="1600" dirty="0">
                <a:solidFill>
                  <a:srgbClr val="0000CC"/>
                </a:solidFill>
              </a:rPr>
              <a:t>  </a:t>
            </a:r>
          </a:p>
          <a:p>
            <a:pPr algn="just"/>
            <a:endParaRPr lang="it-IT" sz="1600" dirty="0">
              <a:solidFill>
                <a:srgbClr val="0000CC"/>
              </a:solidFill>
            </a:endParaRPr>
          </a:p>
          <a:p>
            <a:pPr algn="just"/>
            <a:endParaRPr lang="it-IT" sz="1600" dirty="0">
              <a:solidFill>
                <a:srgbClr val="0000CC"/>
              </a:solidFill>
            </a:endParaRPr>
          </a:p>
          <a:p>
            <a:pPr algn="just"/>
            <a:endParaRPr lang="it-IT" sz="1600" dirty="0">
              <a:solidFill>
                <a:srgbClr val="0000CC"/>
              </a:solidFill>
            </a:endParaRPr>
          </a:p>
          <a:p>
            <a:pPr algn="just"/>
            <a:r>
              <a:rPr lang="it-IT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INDIRETTE</a:t>
            </a:r>
            <a:r>
              <a:rPr lang="it-IT" sz="1600" dirty="0">
                <a:solidFill>
                  <a:srgbClr val="0000CC"/>
                </a:solidFill>
              </a:rPr>
              <a:t> </a:t>
            </a:r>
            <a:r>
              <a:rPr lang="it-IT" sz="1600" dirty="0">
                <a:solidFill>
                  <a:srgbClr val="0000CC"/>
                </a:solidFill>
                <a:sym typeface="Wingdings" pitchFamily="2" charset="2"/>
              </a:rPr>
              <a:t> emissioni</a:t>
            </a:r>
            <a:r>
              <a:rPr lang="it-IT" sz="1600" dirty="0">
                <a:solidFill>
                  <a:srgbClr val="0000CC"/>
                </a:solidFill>
              </a:rPr>
              <a:t> legate alla </a:t>
            </a:r>
            <a:r>
              <a:rPr lang="it-IT" sz="1600" u="sng" dirty="0">
                <a:solidFill>
                  <a:srgbClr val="0000CC"/>
                </a:solidFill>
              </a:rPr>
              <a:t>produzione di energia elettrica e termica</a:t>
            </a:r>
            <a:endParaRPr lang="it-IT" sz="1600" dirty="0">
              <a:solidFill>
                <a:srgbClr val="0000CC"/>
              </a:solidFill>
            </a:endParaRPr>
          </a:p>
          <a:p>
            <a:endParaRPr lang="it-IT" sz="1600" dirty="0">
              <a:solidFill>
                <a:srgbClr val="0000CC"/>
              </a:solidFill>
            </a:endParaRPr>
          </a:p>
          <a:p>
            <a:endParaRPr lang="it-IT" sz="1600" dirty="0">
              <a:solidFill>
                <a:srgbClr val="0000CC"/>
              </a:solidFill>
            </a:endParaRPr>
          </a:p>
          <a:p>
            <a:endParaRPr lang="it-IT" sz="1600" dirty="0">
              <a:solidFill>
                <a:srgbClr val="0000CC"/>
              </a:solidFill>
            </a:endParaRPr>
          </a:p>
        </p:txBody>
      </p:sp>
      <p:pic>
        <p:nvPicPr>
          <p:cNvPr id="8" name="Picture 2" descr="C:\Documents and Settings\a.frontini\Desktop\Immagini Climate Change\cosa-acquistare-per-riscaldamento-domestic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43" t="10001" r="8282" b="14990"/>
          <a:stretch>
            <a:fillRect/>
          </a:stretch>
        </p:blipFill>
        <p:spPr bwMode="auto">
          <a:xfrm>
            <a:off x="6303226" y="1650636"/>
            <a:ext cx="1267200" cy="864000"/>
          </a:xfrm>
          <a:prstGeom prst="rect">
            <a:avLst/>
          </a:prstGeom>
          <a:noFill/>
        </p:spPr>
      </p:pic>
      <p:pic>
        <p:nvPicPr>
          <p:cNvPr id="9" name="Picture 4" descr="C:\Documents and Settings\a.frontini\Desktop\Immagini Climate Change\termosta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1" t="4641" r="12200" b="4641"/>
          <a:stretch>
            <a:fillRect/>
          </a:stretch>
        </p:blipFill>
        <p:spPr bwMode="auto">
          <a:xfrm>
            <a:off x="7899400" y="1587669"/>
            <a:ext cx="891000" cy="972000"/>
          </a:xfrm>
          <a:prstGeom prst="rect">
            <a:avLst/>
          </a:prstGeom>
          <a:noFill/>
        </p:spPr>
      </p:pic>
      <p:pic>
        <p:nvPicPr>
          <p:cNvPr id="10" name="Picture 6" descr="C:\Documents and Settings\a.frontini\Desktop\Immagini Climate Change\centrale_elettr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7296" y="2639876"/>
            <a:ext cx="1296000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1E08F08-A174-4990-B6E0-C4937FC94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F4F5B82-9D2A-4AD8-BDFF-6EBCF7B3E0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1" name="Immagine 10" descr="Paderno Dugnano – Stemma">
            <a:extLst>
              <a:ext uri="{FF2B5EF4-FFF2-40B4-BE49-F238E27FC236}">
                <a16:creationId xmlns:a16="http://schemas.microsoft.com/office/drawing/2014/main" id="{3739061A-433C-4BB9-8509-CDEBEB18CC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06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EMISSIONI SUL TERRITORIO…a che punto siamo?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08895" y="2662132"/>
            <a:ext cx="4385221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anno 2005 PAESC:</a:t>
            </a:r>
          </a:p>
          <a:p>
            <a:pPr algn="just"/>
            <a:endParaRPr lang="it-IT" sz="1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settore RESIDENZIALE pesa per quasi la metà sul totale delle emissioni territoriali.</a:t>
            </a:r>
          </a:p>
          <a:p>
            <a:pPr algn="just"/>
            <a:endParaRPr lang="it-IT" sz="1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settore TRASPORTI pesa per oltre il 30% sul totale delle emissioni territoriali.</a:t>
            </a:r>
          </a:p>
          <a:p>
            <a:pPr algn="just"/>
            <a:endParaRPr lang="it-IT" sz="1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settore TERZIARIO pesa per circa il 20% sul totale delle emissioni territoriali.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879884-CCE7-4611-8C2E-7BD3E0972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25FD22B-CF1D-4CB9-87F4-A80D1506E2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1A56F2B8-EE20-41CF-A7B0-338673F73348}"/>
              </a:ext>
            </a:extLst>
          </p:cNvPr>
          <p:cNvSpPr/>
          <p:nvPr/>
        </p:nvSpPr>
        <p:spPr>
          <a:xfrm>
            <a:off x="358643" y="1041159"/>
            <a:ext cx="86041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00CC"/>
                </a:solidFill>
              </a:rPr>
              <a:t>Anno di riferimento per la BEI</a:t>
            </a:r>
            <a:r>
              <a:rPr lang="it-IT" sz="1600" dirty="0">
                <a:solidFill>
                  <a:srgbClr val="0000CC"/>
                </a:solidFill>
              </a:rPr>
              <a:t>: 2005</a:t>
            </a:r>
          </a:p>
          <a:p>
            <a:pPr algn="just"/>
            <a:endParaRPr lang="it-IT" sz="1600" dirty="0">
              <a:solidFill>
                <a:srgbClr val="0000CC"/>
              </a:solidFill>
            </a:endParaRPr>
          </a:p>
          <a:p>
            <a:pPr algn="just"/>
            <a:r>
              <a:rPr lang="it-IT" sz="1600" dirty="0">
                <a:solidFill>
                  <a:srgbClr val="0000CC"/>
                </a:solidFill>
              </a:rPr>
              <a:t>Si è scelto come anno-base il 2005 poiché, tra gli anni più vicini al 1990 (anno di riferimento per Kyoto), è quello per cui si dispone del maggior numero di informazioni affidabili, monitorate dalle banche dati, dai gestori dei servizi energetici e dagli osservatori disponibili sul territorio.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 descr="Paderno Dugnano – Stemma">
            <a:extLst>
              <a:ext uri="{FF2B5EF4-FFF2-40B4-BE49-F238E27FC236}">
                <a16:creationId xmlns:a16="http://schemas.microsoft.com/office/drawing/2014/main" id="{AD5CE8AD-F301-4231-95D1-FF6935991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5761FE6-B25D-4C6F-A528-AE7B91C392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/>
          <a:stretch/>
        </p:blipFill>
        <p:spPr bwMode="auto">
          <a:xfrm>
            <a:off x="358643" y="2790363"/>
            <a:ext cx="4121692" cy="2298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90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EMISSIONI SUL TERRITORIO…a che punto siamo?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08895" y="2662132"/>
            <a:ext cx="438522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anno 2005 PAESC:</a:t>
            </a:r>
          </a:p>
          <a:p>
            <a:pPr algn="just"/>
            <a:endParaRPr lang="it-IT" sz="1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settore RESIDENZIALE pesa per quasi la metà sul totale delle emissioni territoriali.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879884-CCE7-4611-8C2E-7BD3E0972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25FD22B-CF1D-4CB9-87F4-A80D1506E2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1A56F2B8-EE20-41CF-A7B0-338673F73348}"/>
              </a:ext>
            </a:extLst>
          </p:cNvPr>
          <p:cNvSpPr/>
          <p:nvPr/>
        </p:nvSpPr>
        <p:spPr>
          <a:xfrm>
            <a:off x="358643" y="1041159"/>
            <a:ext cx="86041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00CC"/>
                </a:solidFill>
              </a:rPr>
              <a:t>Anno di riferimento per la BEI</a:t>
            </a:r>
            <a:r>
              <a:rPr lang="it-IT" sz="1600" dirty="0">
                <a:solidFill>
                  <a:srgbClr val="0000CC"/>
                </a:solidFill>
              </a:rPr>
              <a:t>: 2005</a:t>
            </a:r>
          </a:p>
          <a:p>
            <a:pPr algn="just"/>
            <a:endParaRPr lang="it-IT" sz="1600" dirty="0">
              <a:solidFill>
                <a:srgbClr val="0000CC"/>
              </a:solidFill>
            </a:endParaRPr>
          </a:p>
          <a:p>
            <a:pPr algn="just"/>
            <a:r>
              <a:rPr lang="it-IT" sz="1600" dirty="0">
                <a:solidFill>
                  <a:srgbClr val="0000CC"/>
                </a:solidFill>
              </a:rPr>
              <a:t>Si è scelto come anno-base il 2005 poiché, tra gli anni più vicini al 1990 (anno di riferimento per Kyoto), è quello per cui si dispone del maggior numero di informazioni affidabili, monitorate dalle banche dati, dai gestori dei servizi energetici e dagli osservatori disponibili sul territorio.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 descr="Paderno Dugnano – Stemma">
            <a:extLst>
              <a:ext uri="{FF2B5EF4-FFF2-40B4-BE49-F238E27FC236}">
                <a16:creationId xmlns:a16="http://schemas.microsoft.com/office/drawing/2014/main" id="{AD5CE8AD-F301-4231-95D1-FF6935991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452E4CF-A1AC-4A29-9173-D25B400A710A}"/>
              </a:ext>
            </a:extLst>
          </p:cNvPr>
          <p:cNvSpPr txBox="1"/>
          <p:nvPr/>
        </p:nvSpPr>
        <p:spPr>
          <a:xfrm>
            <a:off x="4608895" y="3799448"/>
            <a:ext cx="4385221" cy="206210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Questo significa che, tra le AZIONI, ricoprono un ruolo fondamentale quelle di riqualificazione energetica delle abitazioni, messe in atto da ciascun cittadino: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C00000"/>
                </a:solidFill>
              </a:rPr>
              <a:t>Isolamenti termici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C00000"/>
                </a:solidFill>
              </a:rPr>
              <a:t>Sostituzione impianti riscaldamento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C00000"/>
                </a:solidFill>
              </a:rPr>
              <a:t>Cambio finestre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C00000"/>
                </a:solidFill>
              </a:rPr>
              <a:t>Impianti fonti rinnovabili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70048E6-4904-4CAD-9132-DFC03C201C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/>
          <a:stretch/>
        </p:blipFill>
        <p:spPr bwMode="auto">
          <a:xfrm>
            <a:off x="358643" y="2790363"/>
            <a:ext cx="4121692" cy="2298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399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EMISSIONI SUL TERRITORIO…a che punto siamo?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08895" y="2662132"/>
            <a:ext cx="438522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anno 2005 PAESC:</a:t>
            </a:r>
          </a:p>
          <a:p>
            <a:pPr algn="just"/>
            <a:endParaRPr lang="it-IT" sz="1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settore TRASPORTI pesa per oltre il 30% sul totale delle emissioni territoriali.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879884-CCE7-4611-8C2E-7BD3E0972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25FD22B-CF1D-4CB9-87F4-A80D1506E2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1A56F2B8-EE20-41CF-A7B0-338673F73348}"/>
              </a:ext>
            </a:extLst>
          </p:cNvPr>
          <p:cNvSpPr/>
          <p:nvPr/>
        </p:nvSpPr>
        <p:spPr>
          <a:xfrm>
            <a:off x="358643" y="1041159"/>
            <a:ext cx="86041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00CC"/>
                </a:solidFill>
              </a:rPr>
              <a:t>Anno di riferimento per la BEI</a:t>
            </a:r>
            <a:r>
              <a:rPr lang="it-IT" sz="1600" dirty="0">
                <a:solidFill>
                  <a:srgbClr val="0000CC"/>
                </a:solidFill>
              </a:rPr>
              <a:t>: 2005</a:t>
            </a:r>
          </a:p>
          <a:p>
            <a:pPr algn="just"/>
            <a:endParaRPr lang="it-IT" sz="1600" dirty="0">
              <a:solidFill>
                <a:srgbClr val="0000CC"/>
              </a:solidFill>
            </a:endParaRPr>
          </a:p>
          <a:p>
            <a:pPr algn="just"/>
            <a:r>
              <a:rPr lang="it-IT" sz="1600" dirty="0">
                <a:solidFill>
                  <a:srgbClr val="0000CC"/>
                </a:solidFill>
              </a:rPr>
              <a:t>Si è scelto come anno-base il 2005 poiché, tra gli anni più vicini al 1990 (anno di riferimento per Kyoto), è quello per cui si dispone del maggior numero di informazioni affidabili, monitorate dalle banche dati, dai gestori dei servizi energetici e dagli osservatori disponibili sul territorio.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 descr="Paderno Dugnano – Stemma">
            <a:extLst>
              <a:ext uri="{FF2B5EF4-FFF2-40B4-BE49-F238E27FC236}">
                <a16:creationId xmlns:a16="http://schemas.microsoft.com/office/drawing/2014/main" id="{AD5CE8AD-F301-4231-95D1-FF6935991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2D3938D-053A-4684-9B64-4892ECB31B8A}"/>
              </a:ext>
            </a:extLst>
          </p:cNvPr>
          <p:cNvSpPr txBox="1"/>
          <p:nvPr/>
        </p:nvSpPr>
        <p:spPr>
          <a:xfrm>
            <a:off x="4608895" y="3799448"/>
            <a:ext cx="4385221" cy="206210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Questo significa che ciascun cittadino diviene una </a:t>
            </a:r>
            <a:r>
              <a:rPr lang="it-IT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RISORSA STRATEGICA </a:t>
            </a:r>
            <a:r>
              <a:rPr lang="it-IT" sz="1600" dirty="0">
                <a:solidFill>
                  <a:srgbClr val="C00000"/>
                </a:solidFill>
              </a:rPr>
              <a:t>ogni qualvolta effettua una scelta: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C00000"/>
                </a:solidFill>
              </a:rPr>
              <a:t>di </a:t>
            </a:r>
            <a:r>
              <a:rPr lang="it-IT" sz="1600" b="1" u="sng" dirty="0">
                <a:solidFill>
                  <a:srgbClr val="C00000"/>
                </a:solidFill>
              </a:rPr>
              <a:t>mobilità sostenibile</a:t>
            </a:r>
            <a:r>
              <a:rPr lang="it-IT" sz="1600" dirty="0">
                <a:solidFill>
                  <a:srgbClr val="C00000"/>
                </a:solidFill>
              </a:rPr>
              <a:t>: riduzione uso auto privata, mobilità ciclabile, trasporto pubblico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C00000"/>
                </a:solidFill>
              </a:rPr>
              <a:t>di </a:t>
            </a:r>
            <a:r>
              <a:rPr lang="it-IT" sz="1600" b="1" u="sng" dirty="0">
                <a:solidFill>
                  <a:srgbClr val="C00000"/>
                </a:solidFill>
              </a:rPr>
              <a:t>acquisto responsabile</a:t>
            </a:r>
            <a:r>
              <a:rPr lang="it-IT" sz="1600" dirty="0">
                <a:solidFill>
                  <a:srgbClr val="C00000"/>
                </a:solidFill>
              </a:rPr>
              <a:t>: dismissione auto inquinante in favore di modelli a minore impatto ambientale (ibridi/elettrici/</a:t>
            </a:r>
            <a:r>
              <a:rPr lang="it-IT" sz="1600" dirty="0" err="1">
                <a:solidFill>
                  <a:srgbClr val="C00000"/>
                </a:solidFill>
              </a:rPr>
              <a:t>ecc</a:t>
            </a:r>
            <a:r>
              <a:rPr lang="it-IT" sz="1600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CEF2422-745A-4503-B771-1DC7CD1AC2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/>
          <a:stretch/>
        </p:blipFill>
        <p:spPr bwMode="auto">
          <a:xfrm>
            <a:off x="358643" y="2790363"/>
            <a:ext cx="4121692" cy="2298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187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EMISSIONI SUL TERRITORIO…a che punto siamo?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7597" y="2677521"/>
            <a:ext cx="8604165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 anno 2005 PAESC:</a:t>
            </a:r>
          </a:p>
          <a:p>
            <a:pPr algn="ctr"/>
            <a:endParaRPr lang="it-IT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Consumi </a:t>
            </a:r>
            <a:r>
              <a:rPr lang="it-IT" sz="1600" dirty="0">
                <a:solidFill>
                  <a:srgbClr val="0000CC"/>
                </a:solidFill>
              </a:rPr>
              <a:t>energetici TOTALI 2005 = 757.013 MWh</a:t>
            </a:r>
          </a:p>
          <a:p>
            <a:pPr algn="ctr"/>
            <a:endParaRPr lang="it-IT" sz="1600" dirty="0">
              <a:solidFill>
                <a:srgbClr val="0000CC"/>
              </a:solidFill>
            </a:endParaRPr>
          </a:p>
          <a:p>
            <a:pPr algn="ctr"/>
            <a:r>
              <a:rPr lang="it-IT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Emissioni </a:t>
            </a:r>
            <a:r>
              <a:rPr lang="it-IT" sz="1600" dirty="0">
                <a:solidFill>
                  <a:srgbClr val="0000CC"/>
                </a:solidFill>
              </a:rPr>
              <a:t>climalteranti TOTALI 2005 = 197.813 t CO</a:t>
            </a:r>
            <a:r>
              <a:rPr lang="it-IT" sz="1200" dirty="0">
                <a:solidFill>
                  <a:srgbClr val="0000CC"/>
                </a:solidFill>
              </a:rPr>
              <a:t>2</a:t>
            </a:r>
          </a:p>
          <a:p>
            <a:pPr algn="ctr"/>
            <a:endParaRPr lang="it-IT" sz="1600" dirty="0">
              <a:solidFill>
                <a:srgbClr val="0000CC"/>
              </a:solidFill>
            </a:endParaRPr>
          </a:p>
          <a:p>
            <a:pPr algn="ctr"/>
            <a:r>
              <a:rPr lang="it-IT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</a:t>
            </a:r>
            <a:r>
              <a:rPr lang="it-IT" sz="1600" dirty="0">
                <a:solidFill>
                  <a:srgbClr val="0000CC"/>
                </a:solidFill>
              </a:rPr>
              <a:t> minimo di riduzione al 2030 = 40% = 79.125 t CO</a:t>
            </a:r>
            <a:r>
              <a:rPr lang="it-IT" sz="1200" dirty="0">
                <a:solidFill>
                  <a:srgbClr val="0000CC"/>
                </a:solidFill>
              </a:rPr>
              <a:t>2</a:t>
            </a:r>
            <a:r>
              <a:rPr lang="it-IT" sz="1600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879884-CCE7-4611-8C2E-7BD3E0972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25FD22B-CF1D-4CB9-87F4-A80D1506E2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1A56F2B8-EE20-41CF-A7B0-338673F73348}"/>
              </a:ext>
            </a:extLst>
          </p:cNvPr>
          <p:cNvSpPr/>
          <p:nvPr/>
        </p:nvSpPr>
        <p:spPr>
          <a:xfrm>
            <a:off x="358643" y="1041159"/>
            <a:ext cx="8604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00CC"/>
                </a:solidFill>
              </a:rPr>
              <a:t>Anno di riferimento per la BEI</a:t>
            </a:r>
            <a:r>
              <a:rPr lang="it-IT" sz="1600" dirty="0">
                <a:solidFill>
                  <a:srgbClr val="0000CC"/>
                </a:solidFill>
              </a:rPr>
              <a:t>: 2005</a:t>
            </a:r>
          </a:p>
          <a:p>
            <a:pPr algn="just"/>
            <a:endParaRPr lang="it-IT" sz="1600" dirty="0">
              <a:solidFill>
                <a:srgbClr val="0000CC"/>
              </a:solidFill>
            </a:endParaRPr>
          </a:p>
          <a:p>
            <a:pPr algn="just"/>
            <a:r>
              <a:rPr lang="it-IT" sz="1600" dirty="0">
                <a:solidFill>
                  <a:srgbClr val="0000CC"/>
                </a:solidFill>
              </a:rPr>
              <a:t>Si è scelto come anno-base il 2005 poiché, tra gli anni più vicini al 1990 (anno di riferimento per Kyoto), è quello per cui si dispone del maggior numero di informazioni affidabili, monitorate dalle banche dati, dai gestori dei servizi energetici e dagli osservatori disponibili sul territorio.</a:t>
            </a:r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 descr="Paderno Dugnano – Stemma">
            <a:extLst>
              <a:ext uri="{FF2B5EF4-FFF2-40B4-BE49-F238E27FC236}">
                <a16:creationId xmlns:a16="http://schemas.microsoft.com/office/drawing/2014/main" id="{AD5CE8AD-F301-4231-95D1-FF6935991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31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79512" y="548680"/>
            <a:ext cx="88146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marzo 2007 </a:t>
            </a:r>
            <a:r>
              <a:rPr lang="it-IT" dirty="0">
                <a:solidFill>
                  <a:srgbClr val="0000CC"/>
                </a:solidFill>
                <a:sym typeface="Wingdings" panose="05000000000000000000" pitchFamily="2" charset="2"/>
              </a:rPr>
              <a:t></a:t>
            </a:r>
            <a:r>
              <a:rPr lang="it-IT" dirty="0">
                <a:solidFill>
                  <a:srgbClr val="0000CC"/>
                </a:solidFill>
              </a:rPr>
              <a:t> l’UE adotta il documento “Energia per un Mondo che cambia”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  <a:r>
              <a:rPr lang="it-IT" dirty="0">
                <a:solidFill>
                  <a:srgbClr val="0000CC"/>
                </a:solidFill>
              </a:rPr>
              <a:t> </a:t>
            </a:r>
            <a:r>
              <a:rPr lang="it-IT" dirty="0">
                <a:solidFill>
                  <a:srgbClr val="0000CC"/>
                </a:solidFill>
                <a:sym typeface="Wingdings" panose="05000000000000000000" pitchFamily="2" charset="2"/>
              </a:rPr>
              <a:t> l’UE definisce</a:t>
            </a:r>
            <a:r>
              <a:rPr lang="it-IT" dirty="0">
                <a:solidFill>
                  <a:srgbClr val="0000CC"/>
                </a:solidFill>
              </a:rPr>
              <a:t> il pacchetto Clima-Energia, conosciuto anche come “pacchetto 20-20-20”, impegnandosi unilateralmente a:</a:t>
            </a:r>
          </a:p>
          <a:p>
            <a:pPr algn="just"/>
            <a:endParaRPr lang="it-IT" sz="600" dirty="0">
              <a:solidFill>
                <a:srgbClr val="0000CC"/>
              </a:solidFill>
            </a:endParaRPr>
          </a:p>
          <a:p>
            <a:pPr algn="just"/>
            <a:endParaRPr lang="it-IT" sz="400" dirty="0">
              <a:solidFill>
                <a:srgbClr val="0000CC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CC"/>
                </a:solidFill>
              </a:rPr>
              <a:t>ridurre le proprie emissioni di CO</a:t>
            </a:r>
            <a:r>
              <a:rPr lang="it-IT" baseline="-25000" dirty="0">
                <a:solidFill>
                  <a:srgbClr val="0000CC"/>
                </a:solidFill>
              </a:rPr>
              <a:t>2</a:t>
            </a:r>
            <a:r>
              <a:rPr lang="it-IT" dirty="0">
                <a:solidFill>
                  <a:srgbClr val="0000CC"/>
                </a:solidFill>
              </a:rPr>
              <a:t> del 20% entro il 2020,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CC"/>
                </a:solidFill>
              </a:rPr>
              <a:t>aumentare nel contempo del 20% il livello di efficienza energetica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CC"/>
                </a:solidFill>
              </a:rPr>
              <a:t>aumentare del 20% la quota di utilizzo delle fonti di energia rinnovabile sul totale del mix energetico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Da queste premesse la UE decide di sviluppare un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accordo con gli amministratori locali </a:t>
            </a:r>
            <a:r>
              <a:rPr lang="it-IT" dirty="0">
                <a:solidFill>
                  <a:srgbClr val="0000CC"/>
                </a:solidFill>
              </a:rPr>
              <a:t>al fine di raggiungere realmente questi obiettivi, nella consapevolezza che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occorre pensare globalmente ma agire localmente</a:t>
            </a:r>
            <a:r>
              <a:rPr lang="it-IT" dirty="0">
                <a:solidFill>
                  <a:srgbClr val="0000CC"/>
                </a:solidFill>
              </a:rPr>
              <a:t>. 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1BDEE7C-7C9E-46D7-9D65-C578E72DF2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6" name="Immagine 5" descr="Paderno Dugnano – Stemma">
            <a:extLst>
              <a:ext uri="{FF2B5EF4-FFF2-40B4-BE49-F238E27FC236}">
                <a16:creationId xmlns:a16="http://schemas.microsoft.com/office/drawing/2014/main" id="{80E8E6CB-D68A-45B2-8546-5D7DD231A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123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EMISSIONI SUL TERRITORIO…a che punto siamo?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1916" y="2090077"/>
            <a:ext cx="860416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</a:t>
            </a:r>
            <a:r>
              <a:rPr lang="it-IT" sz="1600" dirty="0">
                <a:solidFill>
                  <a:srgbClr val="0000CC"/>
                </a:solidFill>
              </a:rPr>
              <a:t> minimo di riduzione al 2030 = </a:t>
            </a:r>
            <a:r>
              <a:rPr lang="it-IT" sz="1600" b="1" dirty="0">
                <a:solidFill>
                  <a:srgbClr val="0000CC"/>
                </a:solidFill>
              </a:rPr>
              <a:t>40%</a:t>
            </a:r>
            <a:r>
              <a:rPr lang="it-IT" sz="1600" dirty="0">
                <a:solidFill>
                  <a:srgbClr val="0000CC"/>
                </a:solidFill>
              </a:rPr>
              <a:t> = 79.125 t CO</a:t>
            </a:r>
            <a:r>
              <a:rPr lang="it-IT" sz="1200" dirty="0">
                <a:solidFill>
                  <a:srgbClr val="0000CC"/>
                </a:solidFill>
              </a:rPr>
              <a:t>2</a:t>
            </a:r>
          </a:p>
          <a:p>
            <a:pPr algn="ctr"/>
            <a:endParaRPr lang="it-IT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Parziale già raggiunto</a:t>
            </a:r>
            <a:r>
              <a:rPr lang="it-IT" sz="1600" dirty="0">
                <a:solidFill>
                  <a:srgbClr val="0000CC"/>
                </a:solidFill>
              </a:rPr>
              <a:t> = 36.019 t CO</a:t>
            </a:r>
            <a:r>
              <a:rPr lang="it-IT" sz="1200" dirty="0">
                <a:solidFill>
                  <a:srgbClr val="0000CC"/>
                </a:solidFill>
              </a:rPr>
              <a:t>2 </a:t>
            </a:r>
            <a:r>
              <a:rPr lang="it-IT" sz="1600" dirty="0">
                <a:solidFill>
                  <a:srgbClr val="0000CC"/>
                </a:solidFill>
              </a:rPr>
              <a:t>pari al </a:t>
            </a:r>
            <a:r>
              <a:rPr lang="it-IT" sz="1600" b="1" dirty="0">
                <a:solidFill>
                  <a:srgbClr val="0000CC"/>
                </a:solidFill>
              </a:rPr>
              <a:t>18%</a:t>
            </a:r>
            <a:r>
              <a:rPr lang="it-IT" sz="1600" dirty="0">
                <a:solidFill>
                  <a:srgbClr val="0000CC"/>
                </a:solidFill>
              </a:rPr>
              <a:t> delle emissioni totali </a:t>
            </a:r>
          </a:p>
          <a:p>
            <a:pPr algn="ctr"/>
            <a:endParaRPr lang="it-IT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Residuo da raggiungere </a:t>
            </a:r>
            <a:r>
              <a:rPr lang="it-IT" sz="1600" dirty="0">
                <a:solidFill>
                  <a:srgbClr val="0000CC"/>
                </a:solidFill>
              </a:rPr>
              <a:t>entro 2030 = 43.106 t CO</a:t>
            </a:r>
            <a:r>
              <a:rPr lang="it-IT" sz="1200" dirty="0">
                <a:solidFill>
                  <a:srgbClr val="0000CC"/>
                </a:solidFill>
              </a:rPr>
              <a:t>2 </a:t>
            </a:r>
            <a:r>
              <a:rPr lang="it-IT" sz="1600" dirty="0">
                <a:solidFill>
                  <a:srgbClr val="0000CC"/>
                </a:solidFill>
              </a:rPr>
              <a:t>pari al </a:t>
            </a:r>
            <a:r>
              <a:rPr lang="it-IT" sz="1600" b="1" dirty="0">
                <a:solidFill>
                  <a:srgbClr val="0000CC"/>
                </a:solidFill>
              </a:rPr>
              <a:t>22%</a:t>
            </a:r>
            <a:r>
              <a:rPr lang="it-IT" sz="1600" dirty="0">
                <a:solidFill>
                  <a:srgbClr val="0000CC"/>
                </a:solidFill>
              </a:rPr>
              <a:t> delle emissioni totali</a:t>
            </a:r>
          </a:p>
          <a:p>
            <a:pPr algn="ctr"/>
            <a:endParaRPr lang="it-IT" sz="1600" dirty="0">
              <a:solidFill>
                <a:srgbClr val="0000CC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879884-CCE7-4611-8C2E-7BD3E0972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25FD22B-CF1D-4CB9-87F4-A80D1506E2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85D5DC2E-3CE7-48E6-93C8-CFE00C8CA40B}"/>
              </a:ext>
            </a:extLst>
          </p:cNvPr>
          <p:cNvSpPr/>
          <p:nvPr/>
        </p:nvSpPr>
        <p:spPr>
          <a:xfrm>
            <a:off x="359016" y="1127479"/>
            <a:ext cx="860416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00CC"/>
                </a:solidFill>
              </a:rPr>
              <a:t>Bisogna sottrarre all’obiettivo globale del 40% la quota di emissioni già abbattute, tra l’anno 2005 e oggi.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66553B9-C95B-44C7-AE6D-E9C5BF2F6291}"/>
              </a:ext>
            </a:extLst>
          </p:cNvPr>
          <p:cNvSpPr/>
          <p:nvPr/>
        </p:nvSpPr>
        <p:spPr>
          <a:xfrm>
            <a:off x="351510" y="4462769"/>
            <a:ext cx="334888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00CC"/>
                </a:solidFill>
              </a:rPr>
              <a:t>Come raggiungere l’obiettivo?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1CFE6EE-FD32-4C73-8C2A-C929CC0FE982}"/>
              </a:ext>
            </a:extLst>
          </p:cNvPr>
          <p:cNvSpPr/>
          <p:nvPr/>
        </p:nvSpPr>
        <p:spPr>
          <a:xfrm>
            <a:off x="5578334" y="4462769"/>
            <a:ext cx="334888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00CC"/>
                </a:solidFill>
              </a:rPr>
              <a:t>Attraverso lo sviluppo delle AZIONI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A1C8E439-70EB-4030-A283-8E7992EFCB46}"/>
              </a:ext>
            </a:extLst>
          </p:cNvPr>
          <p:cNvSpPr/>
          <p:nvPr/>
        </p:nvSpPr>
        <p:spPr>
          <a:xfrm>
            <a:off x="4285088" y="4524352"/>
            <a:ext cx="792088" cy="215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178BBE08-DCA1-4180-88F9-CAEE0904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37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Le azioni riguardano:</a:t>
            </a:r>
          </a:p>
          <a:p>
            <a:pPr algn="just"/>
            <a:endParaRPr lang="it-IT" sz="500" dirty="0">
              <a:solidFill>
                <a:srgbClr val="0000CC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rgbClr val="0000CC"/>
                </a:solidFill>
              </a:rPr>
              <a:t>Ciò che è già stato messo in atto tra l’anno di inventario e l’anno di realizzazione del PAESC</a:t>
            </a: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rgbClr val="0000CC"/>
                </a:solidFill>
              </a:rPr>
              <a:t>Ciò che verrà attuato dal momento di elaborazione del PAESC al 2030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Le azioni di MITIGAZIONE devono essere quantificate, ove possibile. Vale a dire che è necessario, attraverso un’adeguata raccolta dati e opportune stime, definire la quota di risparmio energetico e di riduzione delle emissioni derivanti da tali azioni.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6" name="Immagine 5" descr="Paderno Dugnano – Stemma">
            <a:extLst>
              <a:ext uri="{FF2B5EF4-FFF2-40B4-BE49-F238E27FC236}">
                <a16:creationId xmlns:a16="http://schemas.microsoft.com/office/drawing/2014/main" id="{8CACF553-40CE-4422-9F05-091C5F7C9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615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Le azioni riguardano:</a:t>
            </a:r>
          </a:p>
          <a:p>
            <a:pPr algn="just"/>
            <a:endParaRPr lang="it-IT" sz="500" dirty="0">
              <a:solidFill>
                <a:srgbClr val="0000CC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b="1" dirty="0">
                <a:solidFill>
                  <a:srgbClr val="C00000"/>
                </a:solidFill>
              </a:rPr>
              <a:t>Ciò che è già stato messo in atto tra l’anno di inventario e l’anno di realizzazione del PAESC</a:t>
            </a: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Ciò che verrà attuato dal momento di elaborazione del PAESC al 2030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2B08741-BA5B-4562-8852-1EE780B56189}"/>
              </a:ext>
            </a:extLst>
          </p:cNvPr>
          <p:cNvSpPr/>
          <p:nvPr/>
        </p:nvSpPr>
        <p:spPr>
          <a:xfrm>
            <a:off x="379049" y="2666200"/>
            <a:ext cx="8604165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00CC"/>
                </a:solidFill>
              </a:rPr>
              <a:t>Valutazione eseguita quantificando le azioni e iniziative di efficienza energetica già messe in campo, tra cui:</a:t>
            </a:r>
          </a:p>
          <a:p>
            <a:pPr algn="just"/>
            <a:endParaRPr lang="it-IT" sz="1600" b="1" dirty="0">
              <a:solidFill>
                <a:srgbClr val="0000CC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600" dirty="0">
                <a:solidFill>
                  <a:srgbClr val="0000CC"/>
                </a:solidFill>
              </a:rPr>
              <a:t>Interventi di riqualificazione energetica negli stabili comunali (cappotti termici, sostituzione infissi, sostituzione generatori di calore)</a:t>
            </a:r>
          </a:p>
          <a:p>
            <a:pPr marL="285750" indent="-285750" algn="just">
              <a:buFontTx/>
              <a:buChar char="-"/>
            </a:pPr>
            <a:r>
              <a:rPr lang="it-IT" sz="1600" dirty="0">
                <a:solidFill>
                  <a:srgbClr val="0000CC"/>
                </a:solidFill>
              </a:rPr>
              <a:t>Interventi di riqualificazione dell’illuminazione pubblica stradale con sistema LED</a:t>
            </a:r>
          </a:p>
          <a:p>
            <a:pPr marL="285750" indent="-285750" algn="just">
              <a:buFontTx/>
              <a:buChar char="-"/>
            </a:pPr>
            <a:r>
              <a:rPr lang="it-IT" sz="1600" dirty="0">
                <a:solidFill>
                  <a:srgbClr val="0000CC"/>
                </a:solidFill>
              </a:rPr>
              <a:t>Regolamento Comunale per il risparmio energetico nell’edilizia</a:t>
            </a:r>
          </a:p>
          <a:p>
            <a:pPr marL="285750" indent="-285750" algn="just">
              <a:buFontTx/>
              <a:buChar char="-"/>
            </a:pPr>
            <a:r>
              <a:rPr lang="it-IT" sz="1600" dirty="0">
                <a:solidFill>
                  <a:srgbClr val="0000CC"/>
                </a:solidFill>
              </a:rPr>
              <a:t>Percorsi ciclopedonali</a:t>
            </a:r>
          </a:p>
          <a:p>
            <a:pPr marL="285750" indent="-285750" algn="just">
              <a:buFontTx/>
              <a:buChar char="-"/>
            </a:pPr>
            <a:r>
              <a:rPr lang="it-IT" sz="1600" dirty="0">
                <a:solidFill>
                  <a:srgbClr val="0000CC"/>
                </a:solidFill>
              </a:rPr>
              <a:t>Installazione di impianti fotovoltaici e solari termici</a:t>
            </a:r>
          </a:p>
          <a:p>
            <a:pPr marL="285750" indent="-285750" algn="just">
              <a:buFontTx/>
              <a:buChar char="-"/>
            </a:pPr>
            <a:r>
              <a:rPr lang="it-IT" sz="1600" dirty="0">
                <a:solidFill>
                  <a:srgbClr val="0000CC"/>
                </a:solidFill>
              </a:rPr>
              <a:t>Progetti di riforestazione e integrazione del verde pubblico</a:t>
            </a:r>
          </a:p>
          <a:p>
            <a:pPr algn="just"/>
            <a:endParaRPr lang="it-IT" sz="1600" b="1" dirty="0">
              <a:solidFill>
                <a:srgbClr val="0000CC"/>
              </a:solidFill>
            </a:endParaRP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A5F0E5C2-7DD4-45A0-85AA-C9A72C4C4DB9}"/>
              </a:ext>
            </a:extLst>
          </p:cNvPr>
          <p:cNvSpPr/>
          <p:nvPr/>
        </p:nvSpPr>
        <p:spPr>
          <a:xfrm rot="10800000">
            <a:off x="4115818" y="1556792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 descr="Paderno Dugnano – Stemma">
            <a:extLst>
              <a:ext uri="{FF2B5EF4-FFF2-40B4-BE49-F238E27FC236}">
                <a16:creationId xmlns:a16="http://schemas.microsoft.com/office/drawing/2014/main" id="{3D9DCF30-E729-4F50-9694-939F108FD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426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Le azioni riguardano:</a:t>
            </a:r>
          </a:p>
          <a:p>
            <a:pPr algn="just"/>
            <a:endParaRPr lang="it-IT" sz="500" dirty="0">
              <a:solidFill>
                <a:srgbClr val="0000CC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Ciò che è già stato messo in atto tra l’anno di inventario e l’anno di realizzazione del PAESC</a:t>
            </a:r>
          </a:p>
          <a:p>
            <a:pPr marL="285750" indent="-285750" algn="just">
              <a:buFontTx/>
              <a:buChar char="-"/>
            </a:pPr>
            <a:r>
              <a:rPr lang="it-IT" b="1" dirty="0">
                <a:solidFill>
                  <a:srgbClr val="C00000"/>
                </a:solidFill>
              </a:rPr>
              <a:t>Ciò che verrà attuato dal momento di elaborazione del PAESC al 2030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96460F-C584-47D5-BA67-7A810F5C86B9}"/>
              </a:ext>
            </a:extLst>
          </p:cNvPr>
          <p:cNvSpPr/>
          <p:nvPr/>
        </p:nvSpPr>
        <p:spPr>
          <a:xfrm>
            <a:off x="317439" y="2995853"/>
            <a:ext cx="860416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00CC"/>
                </a:solidFill>
              </a:rPr>
              <a:t>Insieme delle azioni che si intendono sviluppare sul territorio da oggi fino al 2030</a:t>
            </a:r>
          </a:p>
          <a:p>
            <a:pPr algn="ctr"/>
            <a:endParaRPr lang="it-IT" sz="1600" b="1" dirty="0">
              <a:solidFill>
                <a:srgbClr val="0000CC"/>
              </a:solidFill>
            </a:endParaRPr>
          </a:p>
          <a:p>
            <a:pPr algn="just"/>
            <a:r>
              <a:rPr lang="it-IT" sz="1600" dirty="0">
                <a:solidFill>
                  <a:srgbClr val="0000CC"/>
                </a:solidFill>
              </a:rPr>
              <a:t>Le azioni al 2030 verranno presentate, nel PAESC, tramite Schede allegate, in ognuna delle quali sarà riportata un’analisi di fattibilità che abbraccia i tre punti focali di intervento: </a:t>
            </a:r>
          </a:p>
          <a:p>
            <a:pPr algn="just"/>
            <a:endParaRPr lang="it-IT" sz="1600" dirty="0">
              <a:solidFill>
                <a:srgbClr val="0000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CC"/>
                </a:solidFill>
              </a:rPr>
              <a:t>aspetto energetico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CC"/>
                </a:solidFill>
              </a:rPr>
              <a:t>aspetto ambientale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CC"/>
                </a:solidFill>
              </a:rPr>
              <a:t>aspetto economico</a:t>
            </a:r>
          </a:p>
          <a:p>
            <a:pPr algn="just"/>
            <a:endParaRPr lang="it-IT" sz="1600" b="1" dirty="0">
              <a:solidFill>
                <a:srgbClr val="0000CC"/>
              </a:solidFill>
            </a:endParaRP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7780D060-8F48-4375-A2DD-F95109DF7C97}"/>
              </a:ext>
            </a:extLst>
          </p:cNvPr>
          <p:cNvSpPr/>
          <p:nvPr/>
        </p:nvSpPr>
        <p:spPr>
          <a:xfrm rot="10800000">
            <a:off x="4054208" y="2121615"/>
            <a:ext cx="576064" cy="77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ACFEC932-B76B-4AFA-AC5D-D90CBF5E8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21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Le azioni riguardano:</a:t>
            </a:r>
          </a:p>
          <a:p>
            <a:pPr algn="just"/>
            <a:endParaRPr lang="it-IT" sz="500" dirty="0">
              <a:solidFill>
                <a:srgbClr val="0000CC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Ciò che è già stato messo in atto tra l’anno di inventario e l’anno di realizzazione del PAESC</a:t>
            </a:r>
          </a:p>
          <a:p>
            <a:pPr marL="285750" indent="-285750" algn="just">
              <a:buFontTx/>
              <a:buChar char="-"/>
            </a:pPr>
            <a:r>
              <a:rPr lang="it-IT" b="1" dirty="0">
                <a:solidFill>
                  <a:srgbClr val="C00000"/>
                </a:solidFill>
              </a:rPr>
              <a:t>Ciò che verrà attuato dal momento di elaborazione del PAESC al 2030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ctr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96460F-C584-47D5-BA67-7A810F5C86B9}"/>
              </a:ext>
            </a:extLst>
          </p:cNvPr>
          <p:cNvSpPr/>
          <p:nvPr/>
        </p:nvSpPr>
        <p:spPr>
          <a:xfrm>
            <a:off x="317439" y="2995853"/>
            <a:ext cx="8604165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00CC"/>
                </a:solidFill>
              </a:rPr>
              <a:t>Insieme delle azioni che si intendono sviluppare sul territorio da oggi fino al 2030</a:t>
            </a:r>
          </a:p>
          <a:p>
            <a:pPr algn="ctr"/>
            <a:endParaRPr lang="it-IT" sz="1600" b="1" dirty="0">
              <a:solidFill>
                <a:srgbClr val="0000CC"/>
              </a:solidFill>
            </a:endParaRPr>
          </a:p>
          <a:p>
            <a:pPr algn="just"/>
            <a:r>
              <a:rPr lang="it-IT" sz="1600" dirty="0">
                <a:solidFill>
                  <a:srgbClr val="0000CC"/>
                </a:solidFill>
              </a:rPr>
              <a:t>Le azioni si dovranno focalizzare su tutti i punti chiave settoriali, in particolare:</a:t>
            </a:r>
          </a:p>
          <a:p>
            <a:pPr algn="just"/>
            <a:endParaRPr lang="it-IT" sz="1600" dirty="0">
              <a:solidFill>
                <a:srgbClr val="0000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CC"/>
                </a:solidFill>
              </a:rPr>
              <a:t>Efficienza energetica negli stabili comunali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CC"/>
                </a:solidFill>
              </a:rPr>
              <a:t>Aggiornamento degli strumenti di regolamentazione edilizia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CC"/>
                </a:solidFill>
              </a:rPr>
              <a:t>Iniziative per l’incremento della mobilità sostenibile e la riduzione delle emissioni da traffico veicolare urbano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CC"/>
                </a:solidFill>
              </a:rPr>
              <a:t>L’incremento dell’utilizzo di fonti rinnovabili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CC"/>
                </a:solidFill>
              </a:rPr>
              <a:t>Iniziative di partecipazione che coinvolgano gli stakeholder e tutta la comunità locale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7780D060-8F48-4375-A2DD-F95109DF7C97}"/>
              </a:ext>
            </a:extLst>
          </p:cNvPr>
          <p:cNvSpPr/>
          <p:nvPr/>
        </p:nvSpPr>
        <p:spPr>
          <a:xfrm rot="10800000">
            <a:off x="4054208" y="2121615"/>
            <a:ext cx="576064" cy="77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743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Scenari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B01DA7E-7CC5-44C6-86CB-DEFF665D8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" y="1408281"/>
            <a:ext cx="6322114" cy="4176000"/>
          </a:xfrm>
          <a:prstGeom prst="rect">
            <a:avLst/>
          </a:prstGeom>
          <a:noFill/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22DC964-91D4-4ABC-B979-5DB9AB30A9B2}"/>
              </a:ext>
            </a:extLst>
          </p:cNvPr>
          <p:cNvSpPr/>
          <p:nvPr/>
        </p:nvSpPr>
        <p:spPr>
          <a:xfrm>
            <a:off x="6350708" y="1306173"/>
            <a:ext cx="264340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CC"/>
                </a:solidFill>
              </a:rPr>
              <a:t>• 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</a:t>
            </a:r>
            <a:r>
              <a:rPr lang="it-IT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>
                <a:solidFill>
                  <a:srgbClr val="0000CC"/>
                </a:solidFill>
              </a:rPr>
              <a:t>(Business </a:t>
            </a:r>
            <a:r>
              <a:rPr lang="it-IT" dirty="0" err="1">
                <a:solidFill>
                  <a:srgbClr val="0000CC"/>
                </a:solidFill>
              </a:rPr>
              <a:t>as</a:t>
            </a:r>
            <a:r>
              <a:rPr lang="it-IT" dirty="0">
                <a:solidFill>
                  <a:srgbClr val="0000CC"/>
                </a:solidFill>
              </a:rPr>
              <a:t> </a:t>
            </a:r>
            <a:r>
              <a:rPr lang="it-IT" dirty="0" err="1">
                <a:solidFill>
                  <a:srgbClr val="0000CC"/>
                </a:solidFill>
              </a:rPr>
              <a:t>Usual</a:t>
            </a:r>
            <a:r>
              <a:rPr lang="it-IT" dirty="0">
                <a:solidFill>
                  <a:srgbClr val="0000CC"/>
                </a:solidFill>
              </a:rPr>
              <a:t>) descrive gli sviluppi futuri per l’orizzonte temporale considerato, il 2030, in assenza di interventi esterni.</a:t>
            </a:r>
          </a:p>
          <a:p>
            <a:pPr algn="just"/>
            <a:endParaRPr lang="it-IT" sz="1000" dirty="0">
              <a:solidFill>
                <a:srgbClr val="0000CC"/>
              </a:solidFill>
            </a:endParaRPr>
          </a:p>
          <a:p>
            <a:r>
              <a:rPr lang="it-IT" dirty="0">
                <a:solidFill>
                  <a:srgbClr val="0000CC"/>
                </a:solidFill>
              </a:rPr>
              <a:t>•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di piano </a:t>
            </a:r>
            <a:r>
              <a:rPr lang="it-IT" dirty="0">
                <a:solidFill>
                  <a:srgbClr val="0000CC"/>
                </a:solidFill>
              </a:rPr>
              <a:t>prevede l’andamento dei trend di sviluppo in seguito all’adozione di misure e progetti finalizzati all’obiettivo generale di riduzione delle emissioni.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5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– Valutazione della resilienza del territorio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RESILIENZA</a:t>
            </a:r>
            <a:r>
              <a:rPr lang="it-IT" b="1" dirty="0">
                <a:solidFill>
                  <a:srgbClr val="0000CC"/>
                </a:solidFill>
              </a:rPr>
              <a:t>: </a:t>
            </a:r>
            <a:r>
              <a:rPr lang="it-IT" dirty="0">
                <a:solidFill>
                  <a:srgbClr val="0000CC"/>
                </a:solidFill>
              </a:rPr>
              <a:t>in psicologia, la resilienza è la capacità di reagire alle difficoltà, ai traumi, e di ritrovare un equilibrio nonostante le problematiche, senza perdere la propria identità.</a:t>
            </a:r>
          </a:p>
          <a:p>
            <a:endParaRPr lang="it-IT" dirty="0">
              <a:solidFill>
                <a:srgbClr val="0000CC"/>
              </a:solidFill>
            </a:endParaRPr>
          </a:p>
          <a:p>
            <a:endParaRPr lang="it-IT" dirty="0">
              <a:solidFill>
                <a:srgbClr val="0000CC"/>
              </a:solidFill>
            </a:endParaRPr>
          </a:p>
          <a:p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885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– Valutazione della resilienza del territorio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RESILIENZA</a:t>
            </a:r>
            <a:r>
              <a:rPr lang="it-IT" b="1" dirty="0">
                <a:solidFill>
                  <a:srgbClr val="0000CC"/>
                </a:solidFill>
              </a:rPr>
              <a:t>: </a:t>
            </a:r>
            <a:r>
              <a:rPr lang="it-IT" dirty="0">
                <a:solidFill>
                  <a:srgbClr val="0000CC"/>
                </a:solidFill>
              </a:rPr>
              <a:t>in psicologia, la resilienza è la capacità di reagire alle difficoltà, ai traumi, e di ritrovare un equilibrio nonostante le problematiche, senza perdere la propria identità.</a:t>
            </a:r>
          </a:p>
          <a:p>
            <a:endParaRPr lang="it-IT" dirty="0">
              <a:solidFill>
                <a:srgbClr val="0000CC"/>
              </a:solidFill>
            </a:endParaRPr>
          </a:p>
          <a:p>
            <a:r>
              <a:rPr lang="it-IT" dirty="0">
                <a:solidFill>
                  <a:srgbClr val="0000CC"/>
                </a:solidFill>
              </a:rPr>
              <a:t>Applicata a un territorio la resilienza è la capacità del sistema sociale, economico e culturale di:</a:t>
            </a:r>
          </a:p>
          <a:p>
            <a:endParaRPr lang="it-IT" sz="1000" dirty="0">
              <a:solidFill>
                <a:srgbClr val="0000CC"/>
              </a:solidFill>
            </a:endParaRPr>
          </a:p>
          <a:p>
            <a:pPr marL="342900" indent="-342900">
              <a:buAutoNum type="arabicPeriod"/>
            </a:pPr>
            <a:r>
              <a:rPr lang="it-IT" dirty="0">
                <a:solidFill>
                  <a:srgbClr val="0000CC"/>
                </a:solidFill>
              </a:rPr>
              <a:t>riconoscere i </a:t>
            </a:r>
            <a:r>
              <a:rPr lang="it-IT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di debolezza </a:t>
            </a:r>
            <a:r>
              <a:rPr lang="it-IT" dirty="0">
                <a:solidFill>
                  <a:srgbClr val="0000CC"/>
                </a:solidFill>
              </a:rPr>
              <a:t>del proprio territorio e sapervi far fronte attraverso azioni di mitigazione e prevenzione</a:t>
            </a:r>
          </a:p>
          <a:p>
            <a:pPr marL="342900" indent="-342900">
              <a:buAutoNum type="arabicPeriod"/>
            </a:pPr>
            <a:r>
              <a:rPr lang="it-IT" dirty="0">
                <a:solidFill>
                  <a:srgbClr val="0000CC"/>
                </a:solidFill>
              </a:rPr>
              <a:t>Individuare i </a:t>
            </a:r>
            <a:r>
              <a:rPr lang="it-IT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di forza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>
                <a:solidFill>
                  <a:srgbClr val="0000CC"/>
                </a:solidFill>
              </a:rPr>
              <a:t>del proprio territorio e saperne trarre le migliori </a:t>
            </a:r>
            <a:r>
              <a:rPr lang="it-IT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opportunità</a:t>
            </a:r>
            <a:r>
              <a:rPr lang="it-IT" dirty="0">
                <a:solidFill>
                  <a:srgbClr val="0000CC"/>
                </a:solidFill>
              </a:rPr>
              <a:t> per uno sviluppo sostenibile</a:t>
            </a:r>
          </a:p>
          <a:p>
            <a:endParaRPr lang="it-IT" dirty="0">
              <a:solidFill>
                <a:srgbClr val="0000CC"/>
              </a:solidFill>
            </a:endParaRPr>
          </a:p>
          <a:p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018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– Valutazione della resilienza del territorio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RESILIENZA</a:t>
            </a:r>
            <a:r>
              <a:rPr lang="it-IT" b="1" dirty="0">
                <a:solidFill>
                  <a:srgbClr val="0000CC"/>
                </a:solidFill>
              </a:rPr>
              <a:t>: </a:t>
            </a:r>
            <a:r>
              <a:rPr lang="it-IT" dirty="0">
                <a:solidFill>
                  <a:srgbClr val="0000CC"/>
                </a:solidFill>
              </a:rPr>
              <a:t>in psicologia, la resilienza è la capacità di reagire alle difficoltà, ai traumi, e di ritrovare un equilibrio nonostante le problematiche, senza perdere la propria identità.</a:t>
            </a:r>
          </a:p>
          <a:p>
            <a:endParaRPr lang="it-IT" dirty="0">
              <a:solidFill>
                <a:srgbClr val="0000CC"/>
              </a:solidFill>
            </a:endParaRPr>
          </a:p>
          <a:p>
            <a:r>
              <a:rPr lang="it-IT" dirty="0">
                <a:solidFill>
                  <a:srgbClr val="0000CC"/>
                </a:solidFill>
              </a:rPr>
              <a:t>Applicata a un territorio la resilienza è la capacità del sistema sociale, economico e culturale di:</a:t>
            </a:r>
          </a:p>
          <a:p>
            <a:endParaRPr lang="it-IT" sz="1000" dirty="0">
              <a:solidFill>
                <a:srgbClr val="0000CC"/>
              </a:solidFill>
            </a:endParaRPr>
          </a:p>
          <a:p>
            <a:pPr marL="342900" indent="-342900">
              <a:buAutoNum type="arabicPeriod"/>
            </a:pPr>
            <a:r>
              <a:rPr lang="it-IT" dirty="0">
                <a:solidFill>
                  <a:srgbClr val="C00000"/>
                </a:solidFill>
              </a:rPr>
              <a:t>riconoscere i </a:t>
            </a:r>
            <a:r>
              <a:rPr lang="it-IT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di debolezza </a:t>
            </a:r>
            <a:r>
              <a:rPr lang="it-IT" dirty="0">
                <a:solidFill>
                  <a:srgbClr val="C00000"/>
                </a:solidFill>
              </a:rPr>
              <a:t>del proprio territorio e sapervi far fronte attraverso azioni di mitigazione e prevenzione</a:t>
            </a:r>
          </a:p>
          <a:p>
            <a:pPr marL="342900" indent="-342900">
              <a:buAutoNum type="arabicPeriod"/>
            </a:pPr>
            <a:r>
              <a:rPr lang="it-IT" dirty="0">
                <a:solidFill>
                  <a:srgbClr val="C00000"/>
                </a:solidFill>
              </a:rPr>
              <a:t>Individuare i </a:t>
            </a:r>
            <a:r>
              <a:rPr lang="it-IT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di forza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del proprio territorio e saperne trarre le migliori </a:t>
            </a:r>
            <a:r>
              <a:rPr lang="it-IT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opportunità</a:t>
            </a:r>
            <a:r>
              <a:rPr lang="it-IT" dirty="0">
                <a:solidFill>
                  <a:srgbClr val="C00000"/>
                </a:solidFill>
              </a:rPr>
              <a:t> per uno sviluppo sostenibile</a:t>
            </a:r>
          </a:p>
          <a:p>
            <a:endParaRPr lang="it-IT" dirty="0">
              <a:solidFill>
                <a:srgbClr val="0000CC"/>
              </a:solidFill>
            </a:endParaRPr>
          </a:p>
          <a:p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A775262-E663-4A6B-B033-EE9A1B2BE3C9}"/>
              </a:ext>
            </a:extLst>
          </p:cNvPr>
          <p:cNvSpPr/>
          <p:nvPr/>
        </p:nvSpPr>
        <p:spPr>
          <a:xfrm>
            <a:off x="395536" y="427974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00CC"/>
                </a:solidFill>
              </a:rPr>
              <a:t>La resilienza di un territorio indica quindi la sua la capacità di “assorbire” gli urti, cioè l’attitudine ad adattarsi al cambiamento climatico e a sopportare gli effetti che da esso derivano.</a:t>
            </a:r>
            <a:endParaRPr lang="it-IT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49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– Valutazione della resilienza del territorio</a:t>
            </a:r>
          </a:p>
          <a:p>
            <a:pPr algn="ctr"/>
            <a:endParaRPr lang="it-IT" sz="500" b="1" dirty="0">
              <a:solidFill>
                <a:srgbClr val="0000CC"/>
              </a:solidFill>
            </a:endParaRPr>
          </a:p>
          <a:p>
            <a:pPr algn="ctr"/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DEI PUNTI DI FORZA DEL TERRITORIO COMUNALE E DELLE RELATIVE OPPORTUNITÀ DI SVILUPPO</a:t>
            </a:r>
          </a:p>
          <a:p>
            <a:pPr algn="ctr"/>
            <a:endParaRPr lang="it-IT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solidFill>
                <a:srgbClr val="0000CC"/>
              </a:solidFill>
            </a:endParaRPr>
          </a:p>
          <a:p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9ECAEA5-7100-4DCE-8D8F-524988E3AA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6242"/>
          <a:stretch/>
        </p:blipFill>
        <p:spPr>
          <a:xfrm>
            <a:off x="366535" y="1700808"/>
            <a:ext cx="8410929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7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907151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CC"/>
                </a:solidFill>
              </a:rPr>
              <a:t>Durante la Settimana per l’Energia Sostenibile, viene così lanciata l’iniziativa del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Patto dei Sindaci (Covenant of Mayors)</a:t>
            </a:r>
            <a:r>
              <a:rPr lang="it-IT" dirty="0">
                <a:solidFill>
                  <a:srgbClr val="0000CC"/>
                </a:solidFill>
              </a:rPr>
              <a:t>.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 Europeo </a:t>
            </a:r>
            <a:r>
              <a:rPr lang="it-IT" dirty="0">
                <a:solidFill>
                  <a:srgbClr val="0000CC"/>
                </a:solidFill>
              </a:rPr>
              <a:t>individuato con il recepimento del Piano d’Azione per l’Efficienza Energetica “Realizzare le potenzialità” definitivamente approvato nel 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r>
              <a:rPr lang="it-IT" dirty="0">
                <a:solidFill>
                  <a:srgbClr val="0000CC"/>
                </a:solidFill>
              </a:rPr>
              <a:t>.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Prevede l’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adesione volontaria </a:t>
            </a:r>
            <a:r>
              <a:rPr lang="it-IT" dirty="0">
                <a:solidFill>
                  <a:srgbClr val="0000CC"/>
                </a:solidFill>
              </a:rPr>
              <a:t>dei Sindaci dei Comuni Europei, impegnati nella salvaguardia del clima. Si rivolge alle amministrazioni locali poiché il loro impegno è fondamentale per l’attuazione di interventi legati alla domanda energetica, al fine di contrastare il cambiamento climatico globale.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4427984" y="1456745"/>
            <a:ext cx="360040" cy="63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4427984" y="2996952"/>
            <a:ext cx="360040" cy="63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7066E70-FF9A-47BA-8436-AB0104B6B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BA9D855-071F-487D-93F4-413F19E5B4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1" name="Immagine 10" descr="Paderno Dugnano – Stemma">
            <a:extLst>
              <a:ext uri="{FF2B5EF4-FFF2-40B4-BE49-F238E27FC236}">
                <a16:creationId xmlns:a16="http://schemas.microsoft.com/office/drawing/2014/main" id="{E412F80D-BE8E-4EC7-8D98-DA6F4040B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73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– Valutazione della resilienza del territorio</a:t>
            </a:r>
          </a:p>
          <a:p>
            <a:pPr algn="ctr"/>
            <a:endParaRPr lang="it-IT" sz="500" b="1" dirty="0">
              <a:solidFill>
                <a:srgbClr val="0000CC"/>
              </a:solidFill>
            </a:endParaRPr>
          </a:p>
          <a:p>
            <a:pPr algn="ctr"/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DEI PUNTI DI DEBOLEZZA DEL TERRITORIO COMUNALE E DELLE RELATIVE AZIONI MITIGATIVE/PREVENTIVE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endParaRPr lang="it-IT" dirty="0">
              <a:solidFill>
                <a:srgbClr val="0000CC"/>
              </a:solidFill>
            </a:endParaRPr>
          </a:p>
          <a:p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7FAE7B0-20C0-41E6-80A7-B1692DC6B1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750"/>
          <a:stretch/>
        </p:blipFill>
        <p:spPr>
          <a:xfrm>
            <a:off x="574873" y="1341286"/>
            <a:ext cx="799425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13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1E7DD13-0B30-4F4C-AC74-02B6117B1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138" y="659966"/>
            <a:ext cx="7595724" cy="525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65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7A3755C-60A7-4A33-9169-BB6880C783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919"/>
          <a:stretch/>
        </p:blipFill>
        <p:spPr>
          <a:xfrm>
            <a:off x="670024" y="1056269"/>
            <a:ext cx="7985339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10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La somma delle emissioni abbattute con le azioni già intraprese a partire dall’anno di BEI e quelle che ci si propone di abbattere con le azioni da sviluppare entro il 2030 porta ad una valutazione di riduzione globale di CO</a:t>
            </a:r>
            <a:r>
              <a:rPr lang="it-IT" baseline="-25000" dirty="0">
                <a:solidFill>
                  <a:srgbClr val="0000CC"/>
                </a:solidFill>
              </a:rPr>
              <a:t>2</a:t>
            </a:r>
            <a:r>
              <a:rPr lang="it-IT" dirty="0">
                <a:solidFill>
                  <a:srgbClr val="0000CC"/>
                </a:solidFill>
              </a:rPr>
              <a:t> rispetto all’anno di riferimento pari a 80.348 tCO</a:t>
            </a:r>
            <a:r>
              <a:rPr lang="it-IT" baseline="-25000" dirty="0">
                <a:solidFill>
                  <a:srgbClr val="0000CC"/>
                </a:solidFill>
              </a:rPr>
              <a:t>2</a:t>
            </a:r>
            <a:r>
              <a:rPr lang="it-IT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6582536-2DA0-44B6-932E-C153A1506E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14" t="10344" r="4904" b="7847"/>
          <a:stretch/>
        </p:blipFill>
        <p:spPr bwMode="auto">
          <a:xfrm>
            <a:off x="1037966" y="2492896"/>
            <a:ext cx="7315438" cy="24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5461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>
                <a:solidFill>
                  <a:srgbClr val="0000CC"/>
                </a:solidFill>
              </a:rPr>
              <a:t>MONITORAGGIO</a:t>
            </a:r>
          </a:p>
          <a:p>
            <a:pPr algn="just"/>
            <a:endParaRPr lang="it-IT">
              <a:solidFill>
                <a:srgbClr val="0000CC"/>
              </a:solidFill>
            </a:endParaRPr>
          </a:p>
          <a:p>
            <a:pPr algn="just"/>
            <a:endParaRPr lang="it-IT">
              <a:solidFill>
                <a:srgbClr val="0000CC"/>
              </a:solidFill>
            </a:endParaRPr>
          </a:p>
          <a:p>
            <a:pPr algn="just"/>
            <a:r>
              <a:rPr lang="it-IT">
                <a:solidFill>
                  <a:srgbClr val="0000CC"/>
                </a:solidFill>
              </a:rPr>
              <a:t>I</a:t>
            </a:r>
            <a:r>
              <a:rPr lang="it-IT" i="1">
                <a:solidFill>
                  <a:srgbClr val="0000CC"/>
                </a:solidFill>
              </a:rPr>
              <a:t> </a:t>
            </a:r>
            <a:r>
              <a:rPr lang="it-IT">
                <a:solidFill>
                  <a:srgbClr val="0000CC"/>
                </a:solidFill>
              </a:rPr>
              <a:t>firmatari del Patto sono tenuti a presentare, a partire dall’approvazione del PAESC:</a:t>
            </a:r>
          </a:p>
          <a:p>
            <a:pPr algn="just"/>
            <a:endParaRPr lang="it-IT">
              <a:solidFill>
                <a:srgbClr val="0000CC"/>
              </a:solidFill>
            </a:endParaRPr>
          </a:p>
          <a:p>
            <a:pPr algn="just"/>
            <a:endParaRPr lang="it-IT">
              <a:solidFill>
                <a:srgbClr val="0000CC"/>
              </a:solidFill>
            </a:endParaRPr>
          </a:p>
          <a:p>
            <a:pPr lvl="0" algn="just"/>
            <a:r>
              <a:rPr lang="it-IT" b="1">
                <a:solidFill>
                  <a:srgbClr val="0000CC"/>
                </a:solidFill>
              </a:rPr>
              <a:t>ACTION REPORT</a:t>
            </a:r>
            <a:r>
              <a:rPr lang="it-IT">
                <a:solidFill>
                  <a:srgbClr val="0000CC"/>
                </a:solidFill>
              </a:rPr>
              <a:t>: contiene informazioni </a:t>
            </a:r>
            <a:r>
              <a:rPr lang="it-IT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</a:t>
            </a:r>
            <a:r>
              <a:rPr lang="it-IT">
                <a:solidFill>
                  <a:srgbClr val="0000CC"/>
                </a:solidFill>
              </a:rPr>
              <a:t> sull’implementazione del PAES / PAESC e sull’avanzamento dei progetti.</a:t>
            </a:r>
          </a:p>
          <a:p>
            <a:pPr algn="just"/>
            <a:endParaRPr lang="it-IT">
              <a:solidFill>
                <a:srgbClr val="0000CC"/>
              </a:solidFill>
            </a:endParaRPr>
          </a:p>
          <a:p>
            <a:pPr algn="just"/>
            <a:r>
              <a:rPr lang="it-IT" b="1">
                <a:solidFill>
                  <a:srgbClr val="0000CC"/>
                </a:solidFill>
              </a:rPr>
              <a:t>FULL REPORT</a:t>
            </a:r>
            <a:r>
              <a:rPr lang="it-IT">
                <a:solidFill>
                  <a:srgbClr val="0000CC"/>
                </a:solidFill>
              </a:rPr>
              <a:t>: prevede, oltre a quanto incluso nell’action report, anche il ricalcolo</a:t>
            </a:r>
            <a:r>
              <a:rPr lang="it-IT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dell’Inventario delle Emissioni</a:t>
            </a:r>
            <a:r>
              <a:rPr lang="it-IT">
                <a:solidFill>
                  <a:srgbClr val="0000CC"/>
                </a:solidFill>
              </a:rPr>
              <a:t>, per verificare l’effettiva riduzione e monitorare numericamente il trend di raggiungimento (o non) dell’obiettivo.</a:t>
            </a:r>
          </a:p>
          <a:p>
            <a:pPr algn="ctr"/>
            <a:endParaRPr lang="it-IT" b="1">
              <a:solidFill>
                <a:srgbClr val="0000CC"/>
              </a:solidFill>
            </a:endParaRPr>
          </a:p>
          <a:p>
            <a:pPr algn="ctr"/>
            <a:endParaRPr lang="it-IT" b="1">
              <a:solidFill>
                <a:srgbClr val="0000CC"/>
              </a:solidFill>
            </a:endParaRPr>
          </a:p>
          <a:p>
            <a:pPr algn="just"/>
            <a:r>
              <a:rPr lang="it-IT" b="1">
                <a:solidFill>
                  <a:srgbClr val="0000CC"/>
                </a:solidFill>
              </a:rPr>
              <a:t>I REPORT vanno presentati con cadenza biennale </a:t>
            </a:r>
            <a:r>
              <a:rPr lang="it-IT" b="1" u="sng">
                <a:solidFill>
                  <a:srgbClr val="0000CC"/>
                </a:solidFill>
              </a:rPr>
              <a:t>alternati tra loro</a:t>
            </a:r>
            <a:r>
              <a:rPr lang="it-IT" b="1">
                <a:solidFill>
                  <a:srgbClr val="0000CC"/>
                </a:solidFill>
              </a:rPr>
              <a:t>.</a:t>
            </a:r>
          </a:p>
          <a:p>
            <a:pPr algn="ctr"/>
            <a:endParaRPr lang="it-IT">
              <a:solidFill>
                <a:srgbClr val="0000CC"/>
              </a:solidFill>
            </a:endParaRPr>
          </a:p>
        </p:txBody>
      </p:sp>
      <p:pic>
        <p:nvPicPr>
          <p:cNvPr id="8" name="Picture 2" descr="http://www.masternewmedia.org/images/monitorare_misurare_prestazioni_tuo_sito_000009370987_size485.jpg"/>
          <p:cNvPicPr>
            <a:picLocks noChangeAspect="1" noChangeArrowheads="1"/>
          </p:cNvPicPr>
          <p:nvPr/>
        </p:nvPicPr>
        <p:blipFill>
          <a:blip r:embed="rId2" cstate="print"/>
          <a:srcRect t="11882" b="7915"/>
          <a:stretch>
            <a:fillRect/>
          </a:stretch>
        </p:blipFill>
        <p:spPr bwMode="auto">
          <a:xfrm>
            <a:off x="5800481" y="116632"/>
            <a:ext cx="940929" cy="792000"/>
          </a:xfrm>
          <a:prstGeom prst="rect">
            <a:avLst/>
          </a:prstGeom>
          <a:noFill/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83BD7F4-D7D2-4246-9340-83C79F005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788F861-36B5-4887-8F38-21779E996D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7" name="Immagine 6" descr="Paderno Dugnano – Stemma">
            <a:extLst>
              <a:ext uri="{FF2B5EF4-FFF2-40B4-BE49-F238E27FC236}">
                <a16:creationId xmlns:a16="http://schemas.microsoft.com/office/drawing/2014/main" id="{375AC8B2-9BB2-4481-AF84-501C511BE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680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14627" y="26267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00CC"/>
                </a:solidFill>
              </a:rPr>
              <a:t>Il PAESC sarà caricato sul sulla piattaforma web del Patto dei Sindaci nell’area riservata creata all’atto di adesione.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Tutti i PAES / PAESC caricati, da qualunque città firmataria dell’Unione Europea, possono essere liberamente consultati sul sito del Patto dei Sindaci:</a:t>
            </a:r>
          </a:p>
          <a:p>
            <a:pPr algn="just"/>
            <a:endParaRPr lang="it-IT" sz="1100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  <a:hlinkClick r:id="rId2"/>
              </a:rPr>
              <a:t>http://www.pattodeisindaci.eu</a:t>
            </a:r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6823D6A-C345-4627-BF96-10D9D9B1E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2E9D14F-98D1-429F-A548-84B39658BC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7" name="Immagine 6" descr="Paderno Dugnano – Stemma">
            <a:extLst>
              <a:ext uri="{FF2B5EF4-FFF2-40B4-BE49-F238E27FC236}">
                <a16:creationId xmlns:a16="http://schemas.microsoft.com/office/drawing/2014/main" id="{C0699B16-82B0-4F61-9F14-2AF189E79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5BB025B-A6A2-4E41-9FE0-51545B151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627" y="2492896"/>
            <a:ext cx="8724953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47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00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STRUMENTI DI SUPPORTO PER AZIONI SULL’EDILIZIA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00B51FD-1774-4D04-9BD9-E42781560E43}"/>
              </a:ext>
            </a:extLst>
          </p:cNvPr>
          <p:cNvSpPr/>
          <p:nvPr/>
        </p:nvSpPr>
        <p:spPr>
          <a:xfrm>
            <a:off x="477285" y="69307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INCENTIVI FISCALI A DISPOSIZIONE DEI CITTADINI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EBB29C5-2903-4FAD-AA7B-2F2EB11C61F8}"/>
              </a:ext>
            </a:extLst>
          </p:cNvPr>
          <p:cNvSpPr/>
          <p:nvPr/>
        </p:nvSpPr>
        <p:spPr>
          <a:xfrm>
            <a:off x="1098556" y="2278457"/>
            <a:ext cx="75878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rgbClr val="0000CC"/>
                </a:solidFill>
              </a:rPr>
              <a:t>SUPERBONUS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2000" dirty="0">
              <a:solidFill>
                <a:srgbClr val="0000C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rgbClr val="0000CC"/>
                </a:solidFill>
              </a:rPr>
              <a:t>BONUS FACCIATE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2000" dirty="0">
              <a:solidFill>
                <a:srgbClr val="0000C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rgbClr val="0000CC"/>
                </a:solidFill>
              </a:rPr>
              <a:t>ECOBONUS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2000" dirty="0">
              <a:solidFill>
                <a:srgbClr val="0000C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rgbClr val="0000CC"/>
                </a:solidFill>
              </a:rPr>
              <a:t>BONUS CASA</a:t>
            </a:r>
          </a:p>
          <a:p>
            <a:pPr algn="just"/>
            <a:endParaRPr lang="it-IT" sz="2000" dirty="0">
              <a:solidFill>
                <a:srgbClr val="0000CC"/>
              </a:solidFill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4978C9E-0EA3-4B84-8C77-9C369809C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12" b="2795"/>
          <a:stretch/>
        </p:blipFill>
        <p:spPr>
          <a:xfrm>
            <a:off x="4346269" y="2115000"/>
            <a:ext cx="1377859" cy="255454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7335FF6-E754-4C2F-BB61-9F1DE07792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652"/>
          <a:stretch/>
        </p:blipFill>
        <p:spPr>
          <a:xfrm>
            <a:off x="5936831" y="2144400"/>
            <a:ext cx="719421" cy="1116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3780D95-F3D3-4280-BDD9-6054DC017E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534"/>
          <a:stretch/>
        </p:blipFill>
        <p:spPr>
          <a:xfrm>
            <a:off x="5948982" y="3440404"/>
            <a:ext cx="535445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18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8A9CA1D1-E196-46EB-83A5-CEF0F303F12F}"/>
              </a:ext>
            </a:extLst>
          </p:cNvPr>
          <p:cNvSpPr/>
          <p:nvPr/>
        </p:nvSpPr>
        <p:spPr>
          <a:xfrm>
            <a:off x="504668" y="260648"/>
            <a:ext cx="8352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00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STRUMENTI DI SUPPORTO PER AZIONI SULL’EDILIZIA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5198B2B-B31E-4350-A2F0-B1C571BAACD1}"/>
              </a:ext>
            </a:extLst>
          </p:cNvPr>
          <p:cNvSpPr/>
          <p:nvPr/>
        </p:nvSpPr>
        <p:spPr>
          <a:xfrm>
            <a:off x="477285" y="69307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INCENTIVI FISCALI A DISPOSIZIONE DEI CITTADINI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30142A6-7803-449B-8A5F-BB3F256D2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55" y="1341733"/>
            <a:ext cx="8205154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42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64A0DD2-295D-4792-94F2-3BAE92EED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78" y="1053989"/>
            <a:ext cx="7928342" cy="5292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46E3D7D3-9EDC-4C16-B92F-08E44C5D6F15}"/>
              </a:ext>
            </a:extLst>
          </p:cNvPr>
          <p:cNvSpPr/>
          <p:nvPr/>
        </p:nvSpPr>
        <p:spPr>
          <a:xfrm>
            <a:off x="504668" y="260648"/>
            <a:ext cx="8352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00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STRUMENTI DI SUPPORTO PER AZIONI SULL’EDILIZIA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CEE16E7-8307-490A-ADF0-049E5A134AD6}"/>
              </a:ext>
            </a:extLst>
          </p:cNvPr>
          <p:cNvSpPr/>
          <p:nvPr/>
        </p:nvSpPr>
        <p:spPr>
          <a:xfrm>
            <a:off x="477285" y="69307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INCENTIVI FISCALI A DISPOSIZIONE DEI CITTADINI</a:t>
            </a:r>
          </a:p>
        </p:txBody>
      </p:sp>
    </p:spTree>
    <p:extLst>
      <p:ext uri="{BB962C8B-B14F-4D97-AF65-F5344CB8AC3E}">
        <p14:creationId xmlns:p14="http://schemas.microsoft.com/office/powerpoint/2010/main" val="1611270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E397EAB-63CF-4753-99F7-36025896B26D}"/>
              </a:ext>
            </a:extLst>
          </p:cNvPr>
          <p:cNvSpPr/>
          <p:nvPr/>
        </p:nvSpPr>
        <p:spPr>
          <a:xfrm>
            <a:off x="504668" y="1636318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CC"/>
                </a:solidFill>
              </a:rPr>
              <a:t>Gli anni di detrazione si riferiscono al caso in cui il soggetto beneficiario sostenga la spesa di propria tasca, accedendo quindi direttamente alla detrazione.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In alternativa si può optare per: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SCONTO IN FATTURA </a:t>
            </a:r>
            <a:r>
              <a:rPr lang="it-IT" dirty="0">
                <a:solidFill>
                  <a:srgbClr val="0000CC"/>
                </a:solidFill>
                <a:sym typeface="Wingdings" panose="05000000000000000000" pitchFamily="2" charset="2"/>
              </a:rPr>
              <a:t> si </a:t>
            </a:r>
            <a:r>
              <a:rPr lang="it-IT" dirty="0">
                <a:solidFill>
                  <a:srgbClr val="0000CC"/>
                </a:solidFill>
              </a:rPr>
              <a:t>riceve dal soggetto che realizza gli interventi uno sconto in fattura pari all’importo dei lavori sostenuti (Superbonus) o all’importo della detrazione (altri bonus). Sarà quest’ultimo a beneficiare in 5 anni della detrazione</a:t>
            </a:r>
            <a:r>
              <a:rPr lang="it-IT" dirty="0">
                <a:solidFill>
                  <a:srgbClr val="0000CC"/>
                </a:solidFill>
                <a:sym typeface="Wingdings" panose="05000000000000000000" pitchFamily="2" charset="2"/>
              </a:rPr>
              <a:t>.</a:t>
            </a:r>
            <a:endParaRPr lang="it-IT" dirty="0">
              <a:solidFill>
                <a:srgbClr val="0000C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it-IT" dirty="0">
              <a:solidFill>
                <a:srgbClr val="0000C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CESSIONE DEL CREDITO</a:t>
            </a:r>
            <a:r>
              <a:rPr lang="it-IT" dirty="0">
                <a:solidFill>
                  <a:srgbClr val="0000CC"/>
                </a:solidFill>
              </a:rPr>
              <a:t> </a:t>
            </a:r>
            <a:r>
              <a:rPr lang="it-IT" dirty="0">
                <a:solidFill>
                  <a:srgbClr val="0000CC"/>
                </a:solidFill>
                <a:sym typeface="Wingdings" panose="05000000000000000000" pitchFamily="2" charset="2"/>
              </a:rPr>
              <a:t> si </a:t>
            </a:r>
            <a:r>
              <a:rPr lang="it-IT" dirty="0">
                <a:solidFill>
                  <a:srgbClr val="0000CC"/>
                </a:solidFill>
              </a:rPr>
              <a:t>cede il credito ad un soggetto terzo (es. un istituto finanziario o assicurativo), pagando un importo ridotto dei lavori, di una quantità pari all’attualizzazione all’anno zero della quota ceduta. Sarà il soggetto terzo a beneficiare in 5 anni della detrazione.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2DF4404-6BA9-426A-8119-79B49E9A8A6B}"/>
              </a:ext>
            </a:extLst>
          </p:cNvPr>
          <p:cNvSpPr/>
          <p:nvPr/>
        </p:nvSpPr>
        <p:spPr>
          <a:xfrm>
            <a:off x="504668" y="260648"/>
            <a:ext cx="8352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00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STRUMENTI DI SUPPORTO PER AZIONI SULL’EDILIZIA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F3CF358-32B8-4329-A82F-1920D8A6AC20}"/>
              </a:ext>
            </a:extLst>
          </p:cNvPr>
          <p:cNvSpPr/>
          <p:nvPr/>
        </p:nvSpPr>
        <p:spPr>
          <a:xfrm>
            <a:off x="477285" y="69307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INCENTIVI FISCALI A DISPOSIZIONE DEI CITTADINI</a:t>
            </a:r>
          </a:p>
        </p:txBody>
      </p:sp>
    </p:spTree>
    <p:extLst>
      <p:ext uri="{BB962C8B-B14F-4D97-AF65-F5344CB8AC3E}">
        <p14:creationId xmlns:p14="http://schemas.microsoft.com/office/powerpoint/2010/main" val="268170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332656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Nuovo quadro d’azione per il 2030 e integrazione di mitigazione e adattamento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Nell’estate 2015 l’Unione Europea ha avviato un processo di consultazione per raccogliere le opinioni degli enti e dei portatori di interesse locali circa il futuro del Patto dei Sindaci. 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Il 97% degli interpellati ha espresso l’opinione di 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proseguire nella </a:t>
            </a:r>
            <a:r>
              <a:rPr lang="it-IT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Patto</a:t>
            </a:r>
            <a:r>
              <a:rPr lang="it-IT" dirty="0">
                <a:solidFill>
                  <a:srgbClr val="0000CC"/>
                </a:solidFill>
              </a:rPr>
              <a:t>, mediante la 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definizione di un nuovo obiettivo sfidante</a:t>
            </a:r>
            <a:r>
              <a:rPr lang="it-IT" dirty="0">
                <a:solidFill>
                  <a:srgbClr val="0000CC"/>
                </a:solidFill>
              </a:rPr>
              <a:t>, da raggiungersi con una 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nuova scadenza</a:t>
            </a:r>
            <a:r>
              <a:rPr lang="it-IT" dirty="0">
                <a:solidFill>
                  <a:srgbClr val="0000CC"/>
                </a:solidFill>
              </a:rPr>
              <a:t>.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ottobre 2015 </a:t>
            </a:r>
            <a:r>
              <a:rPr lang="it-IT" dirty="0">
                <a:solidFill>
                  <a:srgbClr val="0000CC"/>
                </a:solidFill>
                <a:sym typeface="Wingdings" panose="05000000000000000000" pitchFamily="2" charset="2"/>
              </a:rPr>
              <a:t> nasce il nuovo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Patto dei Sindaci per il Clima e l’Energia </a:t>
            </a:r>
            <a:r>
              <a:rPr lang="it-IT" dirty="0">
                <a:solidFill>
                  <a:srgbClr val="0000CC"/>
                </a:solidFill>
                <a:sym typeface="Wingdings" panose="05000000000000000000" pitchFamily="2" charset="2"/>
              </a:rPr>
              <a:t>(</a:t>
            </a:r>
            <a:r>
              <a:rPr lang="it-IT" dirty="0">
                <a:solidFill>
                  <a:srgbClr val="0000CC"/>
                </a:solidFill>
              </a:rPr>
              <a:t>Covenant of Mayors for </a:t>
            </a:r>
            <a:r>
              <a:rPr lang="it-IT" dirty="0" err="1">
                <a:solidFill>
                  <a:srgbClr val="0000CC"/>
                </a:solidFill>
              </a:rPr>
              <a:t>Climate</a:t>
            </a:r>
            <a:r>
              <a:rPr lang="it-IT" dirty="0">
                <a:solidFill>
                  <a:srgbClr val="0000CC"/>
                </a:solidFill>
              </a:rPr>
              <a:t> and Energy). Il Progetto si propone un obiettivo di riduzione del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r>
              <a:rPr lang="it-IT" dirty="0">
                <a:solidFill>
                  <a:srgbClr val="0000CC"/>
                </a:solidFill>
              </a:rPr>
              <a:t> entro il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2030</a:t>
            </a:r>
            <a:r>
              <a:rPr lang="it-IT" dirty="0">
                <a:solidFill>
                  <a:srgbClr val="0000CC"/>
                </a:solidFill>
              </a:rPr>
              <a:t>, in vista di una visione globale di effettivo efficientamento energetico per frenare il cambiamento climatico globale, che culminerà nel 2050.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75504" y="4293096"/>
            <a:ext cx="856895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00CC"/>
                </a:solidFill>
              </a:rPr>
              <a:t>L’amministrazione di </a:t>
            </a:r>
            <a:r>
              <a:rPr lang="it-IT" b="1" dirty="0">
                <a:solidFill>
                  <a:srgbClr val="0000CC"/>
                </a:solidFill>
              </a:rPr>
              <a:t>Paderno Dugnano </a:t>
            </a:r>
            <a:r>
              <a:rPr lang="it-IT" dirty="0">
                <a:solidFill>
                  <a:srgbClr val="0000CC"/>
                </a:solidFill>
              </a:rPr>
              <a:t>ha aderito al </a:t>
            </a:r>
            <a:r>
              <a:rPr lang="it-IT" b="1" dirty="0">
                <a:solidFill>
                  <a:srgbClr val="0000CC"/>
                </a:solidFill>
              </a:rPr>
              <a:t>nuovo Patto dei Sindaci </a:t>
            </a:r>
            <a:r>
              <a:rPr lang="it-IT" dirty="0">
                <a:solidFill>
                  <a:srgbClr val="0000CC"/>
                </a:solidFill>
              </a:rPr>
              <a:t>per il Clima e l’Energia ponendosi un obiettivo concreto di riduzione delle emissioni climalteranti sul proprio territorio.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7648B80-7F5D-42B4-AF43-4182DF598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868627D-553F-4FF8-8364-FD988FBA71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7" name="Immagine 6" descr="Paderno Dugnano – Stemma">
            <a:extLst>
              <a:ext uri="{FF2B5EF4-FFF2-40B4-BE49-F238E27FC236}">
                <a16:creationId xmlns:a16="http://schemas.microsoft.com/office/drawing/2014/main" id="{640D4A6D-7253-4513-8EDD-2285ED091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14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EAD5897-DAFA-4240-BA2F-7C0DEF4C73C5}"/>
              </a:ext>
            </a:extLst>
          </p:cNvPr>
          <p:cNvSpPr/>
          <p:nvPr/>
        </p:nvSpPr>
        <p:spPr>
          <a:xfrm>
            <a:off x="302435" y="145631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CC"/>
                </a:solidFill>
              </a:rPr>
              <a:t>SUPERBONUS CONDOMÌNI: interventi TRAINANTI e detrazioni/spese ammissibili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B1949DC-BE2D-4B10-AC92-E409F9CE3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92" y="1872302"/>
            <a:ext cx="8305800" cy="237172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2F3E2A7-CD10-446A-8D5C-393155115091}"/>
              </a:ext>
            </a:extLst>
          </p:cNvPr>
          <p:cNvSpPr/>
          <p:nvPr/>
        </p:nvSpPr>
        <p:spPr>
          <a:xfrm>
            <a:off x="504668" y="260648"/>
            <a:ext cx="8352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00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STRUMENTI DI SUPPORTO PER AZIONI SULL’EDILIZIA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FE8867D-4C2F-4524-85B6-4BC00D39D64B}"/>
              </a:ext>
            </a:extLst>
          </p:cNvPr>
          <p:cNvSpPr/>
          <p:nvPr/>
        </p:nvSpPr>
        <p:spPr>
          <a:xfrm>
            <a:off x="477285" y="69307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INCENTIVI FISCALI A DISPOSIZIONE DEI CITTADINI</a:t>
            </a:r>
          </a:p>
        </p:txBody>
      </p:sp>
    </p:spTree>
    <p:extLst>
      <p:ext uri="{BB962C8B-B14F-4D97-AF65-F5344CB8AC3E}">
        <p14:creationId xmlns:p14="http://schemas.microsoft.com/office/powerpoint/2010/main" val="423615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EAD5897-DAFA-4240-BA2F-7C0DEF4C73C5}"/>
              </a:ext>
            </a:extLst>
          </p:cNvPr>
          <p:cNvSpPr/>
          <p:nvPr/>
        </p:nvSpPr>
        <p:spPr>
          <a:xfrm>
            <a:off x="302435" y="145631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CC"/>
                </a:solidFill>
              </a:rPr>
              <a:t>SUPERBONUS CONDOMÌNI: interventi TRAINATI e detrazioni/spese ammissibili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6ED2B6-C156-4957-A6FC-F674C3F67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70" y="1848752"/>
            <a:ext cx="8277225" cy="29718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3939C3D-441E-47E2-9F88-16EAC8921C55}"/>
              </a:ext>
            </a:extLst>
          </p:cNvPr>
          <p:cNvSpPr/>
          <p:nvPr/>
        </p:nvSpPr>
        <p:spPr>
          <a:xfrm>
            <a:off x="504668" y="260648"/>
            <a:ext cx="8352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00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STRUMENTI DI SUPPORTO PER AZIONI SULL’EDILIZIA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3442DD9-9860-41D8-9179-C9DF01047527}"/>
              </a:ext>
            </a:extLst>
          </p:cNvPr>
          <p:cNvSpPr/>
          <p:nvPr/>
        </p:nvSpPr>
        <p:spPr>
          <a:xfrm>
            <a:off x="477285" y="69307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INCENTIVI FISCALI A DISPOSIZIONE DEI CITTADINI</a:t>
            </a:r>
          </a:p>
        </p:txBody>
      </p:sp>
    </p:spTree>
    <p:extLst>
      <p:ext uri="{BB962C8B-B14F-4D97-AF65-F5344CB8AC3E}">
        <p14:creationId xmlns:p14="http://schemas.microsoft.com/office/powerpoint/2010/main" val="50424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EAD5897-DAFA-4240-BA2F-7C0DEF4C73C5}"/>
              </a:ext>
            </a:extLst>
          </p:cNvPr>
          <p:cNvSpPr/>
          <p:nvPr/>
        </p:nvSpPr>
        <p:spPr>
          <a:xfrm>
            <a:off x="302435" y="145631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CC"/>
                </a:solidFill>
              </a:rPr>
              <a:t>SUPERBONUS UNIFAMILIARI: interventi TRAINANTI e detrazioni/spese ammissibili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72468F-249C-42F7-B383-D605BDF04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36" y="1840660"/>
            <a:ext cx="8315325" cy="21621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A4DC0E2-6B4F-4F9C-B972-CEB5FBE68F09}"/>
              </a:ext>
            </a:extLst>
          </p:cNvPr>
          <p:cNvSpPr/>
          <p:nvPr/>
        </p:nvSpPr>
        <p:spPr>
          <a:xfrm>
            <a:off x="504668" y="260648"/>
            <a:ext cx="8352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00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STRUMENTI DI SUPPORTO PER AZIONI SULL’EDILIZIA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B090D85-15A6-4CF4-8241-FE34DF1936ED}"/>
              </a:ext>
            </a:extLst>
          </p:cNvPr>
          <p:cNvSpPr/>
          <p:nvPr/>
        </p:nvSpPr>
        <p:spPr>
          <a:xfrm>
            <a:off x="477285" y="69307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INCENTIVI FISCALI A DISPOSIZIONE DEI CITTADINI</a:t>
            </a:r>
          </a:p>
        </p:txBody>
      </p:sp>
    </p:spTree>
    <p:extLst>
      <p:ext uri="{BB962C8B-B14F-4D97-AF65-F5344CB8AC3E}">
        <p14:creationId xmlns:p14="http://schemas.microsoft.com/office/powerpoint/2010/main" val="681425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EAD5897-DAFA-4240-BA2F-7C0DEF4C73C5}"/>
              </a:ext>
            </a:extLst>
          </p:cNvPr>
          <p:cNvSpPr/>
          <p:nvPr/>
        </p:nvSpPr>
        <p:spPr>
          <a:xfrm>
            <a:off x="302435" y="145631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CC"/>
                </a:solidFill>
              </a:rPr>
              <a:t>SUPERBONUS UNIFAMILIARI: interventi TRAINATI e detrazioni/spese ammissibili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28408B-6295-4FE1-B509-824041F01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35" y="1838627"/>
            <a:ext cx="8334375" cy="30099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83FCCE0-F2C1-48DA-8FF3-864506C7AC0D}"/>
              </a:ext>
            </a:extLst>
          </p:cNvPr>
          <p:cNvSpPr/>
          <p:nvPr/>
        </p:nvSpPr>
        <p:spPr>
          <a:xfrm>
            <a:off x="504668" y="260648"/>
            <a:ext cx="8352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00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STRUMENTI DI SUPPORTO PER AZIONI SULL’EDILIZIA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F9443A4-216F-4550-B0E7-B2F71C69DA24}"/>
              </a:ext>
            </a:extLst>
          </p:cNvPr>
          <p:cNvSpPr/>
          <p:nvPr/>
        </p:nvSpPr>
        <p:spPr>
          <a:xfrm>
            <a:off x="477285" y="69307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INCENTIVI FISCALI A DISPOSIZIONE DEI CITTADINI</a:t>
            </a:r>
          </a:p>
        </p:txBody>
      </p:sp>
    </p:spTree>
    <p:extLst>
      <p:ext uri="{BB962C8B-B14F-4D97-AF65-F5344CB8AC3E}">
        <p14:creationId xmlns:p14="http://schemas.microsoft.com/office/powerpoint/2010/main" val="2869326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EAD5897-DAFA-4240-BA2F-7C0DEF4C73C5}"/>
              </a:ext>
            </a:extLst>
          </p:cNvPr>
          <p:cNvSpPr/>
          <p:nvPr/>
        </p:nvSpPr>
        <p:spPr>
          <a:xfrm>
            <a:off x="302435" y="145631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CC"/>
                </a:solidFill>
              </a:rPr>
              <a:t>ECOBONUS: limiti di detrazione e spese ammissibili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E49EA1-0935-4E69-B1FB-FD9C62CDD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96" y="1755320"/>
            <a:ext cx="8428007" cy="410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4DF0BB84-CDDC-4318-855F-D684018DE657}"/>
              </a:ext>
            </a:extLst>
          </p:cNvPr>
          <p:cNvSpPr/>
          <p:nvPr/>
        </p:nvSpPr>
        <p:spPr>
          <a:xfrm>
            <a:off x="504668" y="260648"/>
            <a:ext cx="8352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00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STRUMENTI DI SUPPORTO PER AZIONI SULL’EDILIZIA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1044896-25A4-4130-9743-119C4902DE2A}"/>
              </a:ext>
            </a:extLst>
          </p:cNvPr>
          <p:cNvSpPr/>
          <p:nvPr/>
        </p:nvSpPr>
        <p:spPr>
          <a:xfrm>
            <a:off x="477285" y="69307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INCENTIVI FISCALI A DISPOSIZIONE DEI CITTADINI</a:t>
            </a:r>
          </a:p>
        </p:txBody>
      </p:sp>
    </p:spTree>
    <p:extLst>
      <p:ext uri="{BB962C8B-B14F-4D97-AF65-F5344CB8AC3E}">
        <p14:creationId xmlns:p14="http://schemas.microsoft.com/office/powerpoint/2010/main" val="3453927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ESEMPIO DI AZIONE SULL’EDILIZIA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00B51FD-1774-4D04-9BD9-E42781560E43}"/>
              </a:ext>
            </a:extLst>
          </p:cNvPr>
          <p:cNvSpPr/>
          <p:nvPr/>
        </p:nvSpPr>
        <p:spPr>
          <a:xfrm>
            <a:off x="358643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Esempio PROGETTO SUPERBONUS in un edificio condominiale sito in un Comune appartenente alla Provincia di Monza-Brianza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EBB29C5-2903-4FAD-AA7B-2F2EB11C61F8}"/>
              </a:ext>
            </a:extLst>
          </p:cNvPr>
          <p:cNvSpPr/>
          <p:nvPr/>
        </p:nvSpPr>
        <p:spPr>
          <a:xfrm>
            <a:off x="286816" y="2204830"/>
            <a:ext cx="84166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CC"/>
                </a:solidFill>
              </a:rPr>
              <a:t>CARATTERISTICHE IMMOBILE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b="1" dirty="0">
                <a:solidFill>
                  <a:srgbClr val="0000CC"/>
                </a:solidFill>
              </a:rPr>
              <a:t>Tipologia</a:t>
            </a:r>
            <a:r>
              <a:rPr lang="it-IT" dirty="0">
                <a:solidFill>
                  <a:srgbClr val="0000CC"/>
                </a:solidFill>
              </a:rPr>
              <a:t>: condominio</a:t>
            </a:r>
          </a:p>
          <a:p>
            <a:pPr algn="just"/>
            <a:r>
              <a:rPr lang="it-IT" b="1" dirty="0">
                <a:solidFill>
                  <a:srgbClr val="0000CC"/>
                </a:solidFill>
              </a:rPr>
              <a:t>Piani riscaldati</a:t>
            </a:r>
            <a:r>
              <a:rPr lang="it-IT" dirty="0">
                <a:solidFill>
                  <a:srgbClr val="0000CC"/>
                </a:solidFill>
              </a:rPr>
              <a:t>: 3</a:t>
            </a:r>
          </a:p>
          <a:p>
            <a:pPr algn="just"/>
            <a:r>
              <a:rPr lang="it-IT" b="1" dirty="0">
                <a:solidFill>
                  <a:srgbClr val="0000CC"/>
                </a:solidFill>
              </a:rPr>
              <a:t>Numero unità immobiliari</a:t>
            </a:r>
            <a:r>
              <a:rPr lang="it-IT" dirty="0">
                <a:solidFill>
                  <a:srgbClr val="0000CC"/>
                </a:solidFill>
              </a:rPr>
              <a:t>: 16</a:t>
            </a:r>
          </a:p>
          <a:p>
            <a:pPr algn="just"/>
            <a:r>
              <a:rPr lang="it-IT" b="1" dirty="0">
                <a:solidFill>
                  <a:srgbClr val="0000CC"/>
                </a:solidFill>
              </a:rPr>
              <a:t>Anno di costruzione</a:t>
            </a:r>
            <a:r>
              <a:rPr lang="it-IT" dirty="0">
                <a:solidFill>
                  <a:srgbClr val="0000CC"/>
                </a:solidFill>
              </a:rPr>
              <a:t>: 1975</a:t>
            </a:r>
          </a:p>
          <a:p>
            <a:pPr algn="just"/>
            <a:r>
              <a:rPr lang="it-IT" b="1" dirty="0">
                <a:solidFill>
                  <a:srgbClr val="0000CC"/>
                </a:solidFill>
              </a:rPr>
              <a:t>Muratura</a:t>
            </a:r>
            <a:r>
              <a:rPr lang="it-IT" dirty="0">
                <a:solidFill>
                  <a:srgbClr val="0000CC"/>
                </a:solidFill>
              </a:rPr>
              <a:t>: cassa vuota con mattoni forati senza isolante. Trasmittanza 1,224 W/m</a:t>
            </a:r>
            <a:r>
              <a:rPr lang="it-IT" baseline="30000" dirty="0">
                <a:solidFill>
                  <a:srgbClr val="0000CC"/>
                </a:solidFill>
              </a:rPr>
              <a:t>2</a:t>
            </a:r>
            <a:r>
              <a:rPr lang="it-IT" dirty="0">
                <a:solidFill>
                  <a:srgbClr val="0000CC"/>
                </a:solidFill>
              </a:rPr>
              <a:t>K</a:t>
            </a:r>
          </a:p>
          <a:p>
            <a:pPr algn="just"/>
            <a:r>
              <a:rPr lang="it-IT" b="1" dirty="0">
                <a:solidFill>
                  <a:srgbClr val="0000CC"/>
                </a:solidFill>
              </a:rPr>
              <a:t>Serramenti</a:t>
            </a:r>
            <a:r>
              <a:rPr lang="it-IT" dirty="0">
                <a:solidFill>
                  <a:srgbClr val="0000CC"/>
                </a:solidFill>
              </a:rPr>
              <a:t>: legno, vetro singolo o doppio. Trasmittanza media 3,1 W/m</a:t>
            </a:r>
            <a:r>
              <a:rPr lang="it-IT" baseline="30000" dirty="0">
                <a:solidFill>
                  <a:srgbClr val="0000CC"/>
                </a:solidFill>
              </a:rPr>
              <a:t>2</a:t>
            </a:r>
            <a:r>
              <a:rPr lang="it-IT" dirty="0">
                <a:solidFill>
                  <a:srgbClr val="0000CC"/>
                </a:solidFill>
              </a:rPr>
              <a:t>K</a:t>
            </a:r>
          </a:p>
          <a:p>
            <a:pPr algn="just"/>
            <a:r>
              <a:rPr lang="it-IT" b="1" dirty="0">
                <a:solidFill>
                  <a:srgbClr val="0000CC"/>
                </a:solidFill>
              </a:rPr>
              <a:t>Oscuranti</a:t>
            </a:r>
            <a:r>
              <a:rPr lang="it-IT" dirty="0">
                <a:solidFill>
                  <a:srgbClr val="0000CC"/>
                </a:solidFill>
              </a:rPr>
              <a:t>: tapparelle</a:t>
            </a:r>
          </a:p>
          <a:p>
            <a:pPr algn="just"/>
            <a:r>
              <a:rPr lang="it-IT" b="1" dirty="0">
                <a:solidFill>
                  <a:srgbClr val="0000CC"/>
                </a:solidFill>
              </a:rPr>
              <a:t>Impianto riscaldamento</a:t>
            </a:r>
            <a:r>
              <a:rPr lang="it-IT" dirty="0">
                <a:solidFill>
                  <a:srgbClr val="0000CC"/>
                </a:solidFill>
              </a:rPr>
              <a:t>: caldaia a basamento tradizionale a gas metano con sistema di emissione a radiatori e regolazione con termostato di zona per appartamento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69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ESEMPIO DI AZIONE SULL’EDILIZIA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00B51FD-1774-4D04-9BD9-E42781560E43}"/>
              </a:ext>
            </a:extLst>
          </p:cNvPr>
          <p:cNvSpPr/>
          <p:nvPr/>
        </p:nvSpPr>
        <p:spPr>
          <a:xfrm>
            <a:off x="358643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Esempio PROGETTO SUPERBONUS in un edificio condominiale sito in un Comune appartenente alla Provincia di Monza-Brianza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1C8D6BD-40A4-48EC-8098-098AC412C06B}"/>
              </a:ext>
            </a:extLst>
          </p:cNvPr>
          <p:cNvSpPr/>
          <p:nvPr/>
        </p:nvSpPr>
        <p:spPr>
          <a:xfrm>
            <a:off x="286816" y="2204830"/>
            <a:ext cx="8416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00CC"/>
                </a:solidFill>
              </a:rPr>
              <a:t>STATO ENERGETICO ANTE INTERVENTO</a:t>
            </a:r>
          </a:p>
          <a:p>
            <a:pPr algn="just"/>
            <a:endParaRPr lang="it-IT" b="1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9656F7-B57C-49B4-8FAF-213DF1E30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950" y="2021903"/>
            <a:ext cx="4067351" cy="375151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5F796AD-EB4C-4691-AFA6-2CDA91A8E5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84" y="2706623"/>
            <a:ext cx="219370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03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ESEMPIO DI AZIONE SULL’EDILIZIA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00B51FD-1774-4D04-9BD9-E42781560E43}"/>
              </a:ext>
            </a:extLst>
          </p:cNvPr>
          <p:cNvSpPr/>
          <p:nvPr/>
        </p:nvSpPr>
        <p:spPr>
          <a:xfrm>
            <a:off x="358643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Esempio PROGETTO SUPERBONUS in un edificio condominiale sito in un Comune appartenente alla Provincia di Monza-Brianza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1C8D6BD-40A4-48EC-8098-098AC412C06B}"/>
              </a:ext>
            </a:extLst>
          </p:cNvPr>
          <p:cNvSpPr/>
          <p:nvPr/>
        </p:nvSpPr>
        <p:spPr>
          <a:xfrm>
            <a:off x="286816" y="2204830"/>
            <a:ext cx="84166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b="1" dirty="0">
              <a:solidFill>
                <a:srgbClr val="0000CC"/>
              </a:solidFill>
            </a:endParaRPr>
          </a:p>
          <a:p>
            <a:pPr algn="just"/>
            <a:r>
              <a:rPr lang="it-IT" b="1" dirty="0">
                <a:solidFill>
                  <a:srgbClr val="0000CC"/>
                </a:solidFill>
              </a:rPr>
              <a:t>INTERVENTI DI PROGETTO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Cappotto pareti:</a:t>
            </a:r>
          </a:p>
          <a:p>
            <a:pPr marL="342900" indent="-342900" algn="just">
              <a:buAutoNum type="arabicParenR"/>
            </a:pPr>
            <a:r>
              <a:rPr lang="it-IT" dirty="0">
                <a:solidFill>
                  <a:srgbClr val="0000CC"/>
                </a:solidFill>
              </a:rPr>
              <a:t>Cappotto esterno con pannelli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 </a:t>
            </a:r>
            <a:r>
              <a:rPr lang="it-IT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addittivato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grafite</a:t>
            </a:r>
            <a:r>
              <a:rPr lang="it-IT" dirty="0">
                <a:solidFill>
                  <a:srgbClr val="0000CC"/>
                </a:solidFill>
              </a:rPr>
              <a:t>, 12 cm, trasmittanza finale 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0,142 W/m</a:t>
            </a:r>
            <a:r>
              <a:rPr lang="it-IT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</a:p>
          <a:p>
            <a:pPr marL="342900" indent="-342900" algn="just">
              <a:buAutoNum type="arabicParenR"/>
            </a:pPr>
            <a:r>
              <a:rPr lang="it-IT" dirty="0">
                <a:solidFill>
                  <a:srgbClr val="0000CC"/>
                </a:solidFill>
              </a:rPr>
              <a:t>Cappotto esterno con pannelli in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schiuma </a:t>
            </a:r>
            <a:r>
              <a:rPr lang="it-IT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polyso</a:t>
            </a:r>
            <a:r>
              <a:rPr lang="it-IT" dirty="0">
                <a:solidFill>
                  <a:srgbClr val="0000CC"/>
                </a:solidFill>
              </a:rPr>
              <a:t> 5 cm + </a:t>
            </a:r>
            <a:r>
              <a:rPr lang="it-IT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insufflaggio</a:t>
            </a:r>
            <a:r>
              <a:rPr lang="it-IT" dirty="0">
                <a:solidFill>
                  <a:srgbClr val="0000CC"/>
                </a:solidFill>
              </a:rPr>
              <a:t> in intercapedine, trasmittanza finale 0,202 W/m</a:t>
            </a:r>
            <a:r>
              <a:rPr lang="it-IT" baseline="30000" dirty="0">
                <a:solidFill>
                  <a:srgbClr val="0000CC"/>
                </a:solidFill>
              </a:rPr>
              <a:t>2</a:t>
            </a:r>
            <a:r>
              <a:rPr lang="it-IT" dirty="0">
                <a:solidFill>
                  <a:srgbClr val="0000CC"/>
                </a:solidFill>
              </a:rPr>
              <a:t>K </a:t>
            </a:r>
            <a:r>
              <a:rPr lang="it-IT" dirty="0">
                <a:solidFill>
                  <a:srgbClr val="0000CC"/>
                </a:solidFill>
                <a:sym typeface="Wingdings" panose="05000000000000000000" pitchFamily="2" charset="2"/>
              </a:rPr>
              <a:t> per pareti balconi in modo da non ridurre troppo lo spazio</a:t>
            </a:r>
            <a:endParaRPr lang="it-IT" dirty="0">
              <a:solidFill>
                <a:srgbClr val="0000CC"/>
              </a:solidFill>
            </a:endParaRPr>
          </a:p>
          <a:p>
            <a:pPr algn="just"/>
            <a:endParaRPr lang="it-IT" b="1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82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ESEMPIO DI AZIONE SULL’EDILIZIA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00B51FD-1774-4D04-9BD9-E42781560E43}"/>
              </a:ext>
            </a:extLst>
          </p:cNvPr>
          <p:cNvSpPr/>
          <p:nvPr/>
        </p:nvSpPr>
        <p:spPr>
          <a:xfrm>
            <a:off x="358643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Esempio PROGETTO SUPERBONUS in un edificio condominiale sito in un Comune appartenente alla Provincia di Monza-Brianza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1C8D6BD-40A4-48EC-8098-098AC412C06B}"/>
              </a:ext>
            </a:extLst>
          </p:cNvPr>
          <p:cNvSpPr/>
          <p:nvPr/>
        </p:nvSpPr>
        <p:spPr>
          <a:xfrm>
            <a:off x="286816" y="2204830"/>
            <a:ext cx="8416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b="1" dirty="0">
              <a:solidFill>
                <a:srgbClr val="0000CC"/>
              </a:solidFill>
            </a:endParaRPr>
          </a:p>
          <a:p>
            <a:pPr algn="just"/>
            <a:r>
              <a:rPr lang="it-IT" b="1" dirty="0">
                <a:solidFill>
                  <a:srgbClr val="0000CC"/>
                </a:solidFill>
              </a:rPr>
              <a:t>INTERVENTI DI PROGETTO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Sostituzione finestre e tapparelle nella maggior parte degli appartamenti (intervento trainato a discrezione del singolo condomino) con nuove finestre in PVC aventi 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trasmittanza finale inferiore a 1,3 W/m</a:t>
            </a:r>
            <a:r>
              <a:rPr lang="it-IT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</a:p>
          <a:p>
            <a:pPr algn="just"/>
            <a:endParaRPr lang="it-IT" b="1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70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ESEMPIO DI AZIONE SULL’EDILIZIA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00B51FD-1774-4D04-9BD9-E42781560E43}"/>
              </a:ext>
            </a:extLst>
          </p:cNvPr>
          <p:cNvSpPr/>
          <p:nvPr/>
        </p:nvSpPr>
        <p:spPr>
          <a:xfrm>
            <a:off x="358643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Esempio PROGETTO SUPERBONUS in un edificio condominiale sito in un Comune appartenente alla Provincia di Monza-Brianza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1C8D6BD-40A4-48EC-8098-098AC412C06B}"/>
              </a:ext>
            </a:extLst>
          </p:cNvPr>
          <p:cNvSpPr/>
          <p:nvPr/>
        </p:nvSpPr>
        <p:spPr>
          <a:xfrm>
            <a:off x="286816" y="2204830"/>
            <a:ext cx="84166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b="1" dirty="0">
              <a:solidFill>
                <a:srgbClr val="0000CC"/>
              </a:solidFill>
            </a:endParaRPr>
          </a:p>
          <a:p>
            <a:pPr algn="just"/>
            <a:r>
              <a:rPr lang="it-IT" b="1" dirty="0">
                <a:solidFill>
                  <a:srgbClr val="0000CC"/>
                </a:solidFill>
              </a:rPr>
              <a:t>INTERVENTI DI PROGETTO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Sostituzione generatore di calore con 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nuovo generatore a condensazione</a:t>
            </a:r>
            <a:r>
              <a:rPr lang="it-IT" dirty="0">
                <a:solidFill>
                  <a:srgbClr val="0000CC"/>
                </a:solidFill>
              </a:rPr>
              <a:t> per riscaldamento e ACS</a:t>
            </a:r>
          </a:p>
          <a:p>
            <a:pPr algn="just"/>
            <a:r>
              <a:rPr lang="it-IT" dirty="0">
                <a:solidFill>
                  <a:srgbClr val="0000CC"/>
                </a:solidFill>
              </a:rPr>
              <a:t>Integrazione con 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solare termico </a:t>
            </a:r>
            <a:r>
              <a:rPr lang="it-IT" dirty="0">
                <a:solidFill>
                  <a:srgbClr val="0000CC"/>
                </a:solidFill>
              </a:rPr>
              <a:t>per ACS</a:t>
            </a:r>
          </a:p>
          <a:p>
            <a:pPr algn="just"/>
            <a:r>
              <a:rPr lang="it-IT" dirty="0">
                <a:solidFill>
                  <a:srgbClr val="0000CC"/>
                </a:solidFill>
              </a:rPr>
              <a:t>Installazione </a:t>
            </a:r>
            <a:r>
              <a:rPr lang="it-IT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valvole termostatiche </a:t>
            </a:r>
            <a:r>
              <a:rPr lang="it-IT" dirty="0">
                <a:solidFill>
                  <a:srgbClr val="0000CC"/>
                </a:solidFill>
              </a:rPr>
              <a:t>sui radiatori in ciascun appartamento</a:t>
            </a:r>
          </a:p>
          <a:p>
            <a:pPr algn="just"/>
            <a:endParaRPr lang="it-IT" b="1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1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4956"/>
            <a:ext cx="5440452" cy="305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95"/>
          <a:stretch>
            <a:fillRect/>
          </a:stretch>
        </p:blipFill>
        <p:spPr bwMode="auto">
          <a:xfrm>
            <a:off x="107504" y="284289"/>
            <a:ext cx="5484010" cy="21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5593676" y="1196751"/>
            <a:ext cx="3422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i="1">
                <a:solidFill>
                  <a:srgbClr val="0000CC"/>
                </a:solidFill>
              </a:rPr>
              <a:t>Stralci Commitment Document 2016 (www.covenantofmayors.eu/IMG/pdf/Commitment__IT_071015_FINAL.pdf)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BFD9411-EBE2-46D3-B2DC-CFE280281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A3D5EB3-5653-4313-8C85-2F60867CFB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9" name="Immagine 8" descr="Paderno Dugnano – Stemma">
            <a:extLst>
              <a:ext uri="{FF2B5EF4-FFF2-40B4-BE49-F238E27FC236}">
                <a16:creationId xmlns:a16="http://schemas.microsoft.com/office/drawing/2014/main" id="{CA27BDD6-8CAE-4C33-92CE-AFDDEED977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14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ESEMPIO DI AZIONE SULL’EDILIZIA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00B51FD-1774-4D04-9BD9-E42781560E43}"/>
              </a:ext>
            </a:extLst>
          </p:cNvPr>
          <p:cNvSpPr/>
          <p:nvPr/>
        </p:nvSpPr>
        <p:spPr>
          <a:xfrm>
            <a:off x="358643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Esempio PROGETTO SUPERBONUS in un edificio condominiale sito in un Comune appartenente alla Provincia di Monza-Brianza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1C8D6BD-40A4-48EC-8098-098AC412C06B}"/>
              </a:ext>
            </a:extLst>
          </p:cNvPr>
          <p:cNvSpPr/>
          <p:nvPr/>
        </p:nvSpPr>
        <p:spPr>
          <a:xfrm>
            <a:off x="286816" y="2204830"/>
            <a:ext cx="8416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00CC"/>
                </a:solidFill>
              </a:rPr>
              <a:t>STATO ENERGETICO POST INTERVENTO</a:t>
            </a:r>
          </a:p>
          <a:p>
            <a:pPr algn="just"/>
            <a:endParaRPr lang="it-IT" b="1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821D84-5FFF-4CBA-8C98-73860B9C8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9063" y="2124070"/>
            <a:ext cx="4107548" cy="37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675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ESEMPIO DI AZIONE SULL’EDILIZIA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00B51FD-1774-4D04-9BD9-E42781560E43}"/>
              </a:ext>
            </a:extLst>
          </p:cNvPr>
          <p:cNvSpPr/>
          <p:nvPr/>
        </p:nvSpPr>
        <p:spPr>
          <a:xfrm>
            <a:off x="358643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Esempio PROGETTO SUPERBONUS in un edificio condominiale sito in un Comune appartenente alla Provincia di Monza-Brianza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1C8D6BD-40A4-48EC-8098-098AC412C06B}"/>
              </a:ext>
            </a:extLst>
          </p:cNvPr>
          <p:cNvSpPr/>
          <p:nvPr/>
        </p:nvSpPr>
        <p:spPr>
          <a:xfrm>
            <a:off x="286816" y="2204830"/>
            <a:ext cx="8416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00CC"/>
                </a:solidFill>
              </a:rPr>
              <a:t>STATO ENERGETICO POST INTERVENTO</a:t>
            </a:r>
          </a:p>
          <a:p>
            <a:pPr algn="just"/>
            <a:endParaRPr lang="it-IT" b="1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821D84-5FFF-4CBA-8C98-73860B9C8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9063" y="2124070"/>
            <a:ext cx="4107548" cy="375171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2A9E5269-6619-4F34-8FD7-E71DFF70CB11}"/>
              </a:ext>
            </a:extLst>
          </p:cNvPr>
          <p:cNvSpPr/>
          <p:nvPr/>
        </p:nvSpPr>
        <p:spPr>
          <a:xfrm>
            <a:off x="411333" y="3448618"/>
            <a:ext cx="358460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336600"/>
                </a:solidFill>
              </a:rPr>
              <a:t>La realizzazione dei due interventi trainanti (CAPPOTTO + CALDAIA) consente un risparmio sui consumi di gas per riscaldamento fino al 30%.</a:t>
            </a:r>
          </a:p>
        </p:txBody>
      </p:sp>
    </p:spTree>
    <p:extLst>
      <p:ext uri="{BB962C8B-B14F-4D97-AF65-F5344CB8AC3E}">
        <p14:creationId xmlns:p14="http://schemas.microsoft.com/office/powerpoint/2010/main" val="39377679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66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PAESC - Azioni Piano</a:t>
            </a:r>
          </a:p>
          <a:p>
            <a:pPr algn="ctr"/>
            <a:endParaRPr lang="it-IT" b="1" dirty="0">
              <a:solidFill>
                <a:srgbClr val="0000CC"/>
              </a:solidFill>
            </a:endParaRPr>
          </a:p>
          <a:p>
            <a:pPr algn="ctr"/>
            <a:r>
              <a:rPr lang="it-IT" b="1" dirty="0">
                <a:solidFill>
                  <a:srgbClr val="0000CC"/>
                </a:solidFill>
              </a:rPr>
              <a:t>ESEMPIO DI AZIONE SULL’EDILIZIA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821BC6-725E-410C-B8E8-7D3A7890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00B51FD-1774-4D04-9BD9-E42781560E43}"/>
              </a:ext>
            </a:extLst>
          </p:cNvPr>
          <p:cNvSpPr/>
          <p:nvPr/>
        </p:nvSpPr>
        <p:spPr>
          <a:xfrm>
            <a:off x="358643" y="134076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Esempio PROGETTO SUPERBONUS in un edificio condominiale sito in un Comune appartenente alla Provincia di Monza-Brianza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14ACA42-A5F2-42CE-AF37-3EB9D87EC228}"/>
              </a:ext>
            </a:extLst>
          </p:cNvPr>
          <p:cNvSpPr/>
          <p:nvPr/>
        </p:nvSpPr>
        <p:spPr>
          <a:xfrm>
            <a:off x="286816" y="2204830"/>
            <a:ext cx="8416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00CC"/>
                </a:solidFill>
              </a:rPr>
              <a:t>COSTI DI PROGETTO (COPERTI DA SUPERBONUS)</a:t>
            </a:r>
          </a:p>
          <a:p>
            <a:pPr algn="just"/>
            <a:endParaRPr lang="it-IT" b="1" dirty="0">
              <a:solidFill>
                <a:srgbClr val="0000CC"/>
              </a:solidFill>
            </a:endParaRPr>
          </a:p>
          <a:p>
            <a:pPr algn="just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504188-1F89-4589-B322-A77BA7CE5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684" y="2667539"/>
            <a:ext cx="6929214" cy="32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127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13" name="Immagine 12" descr="Paderno Dugnano – Stemma">
            <a:extLst>
              <a:ext uri="{FF2B5EF4-FFF2-40B4-BE49-F238E27FC236}">
                <a16:creationId xmlns:a16="http://schemas.microsoft.com/office/drawing/2014/main" id="{D683EFD9-3EFD-41A9-8FE8-8E55F83FB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774C081-C461-4BA7-9A9E-F853BFAC0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00" y="45286"/>
            <a:ext cx="7807199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558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E6A4380-A621-498C-A68D-EAB13F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" t="12459" r="58732" b="8050"/>
          <a:stretch/>
        </p:blipFill>
        <p:spPr>
          <a:xfrm>
            <a:off x="3245835" y="2853000"/>
            <a:ext cx="2652329" cy="1152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AF58F5C-DD74-410D-BBCE-2B7228FD1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92" y="6381328"/>
            <a:ext cx="8864014" cy="28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568A00-7368-4958-9865-4F31B7FEE62B}"/>
              </a:ext>
            </a:extLst>
          </p:cNvPr>
          <p:cNvSpPr txBox="1"/>
          <p:nvPr/>
        </p:nvSpPr>
        <p:spPr>
          <a:xfrm>
            <a:off x="3347864" y="2276872"/>
            <a:ext cx="221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CC"/>
                </a:solidFill>
              </a:rPr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1738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8680"/>
            <a:ext cx="8742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 e PAESC – analogie e differenze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Il primo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Patto dei Sindaci (</a:t>
            </a:r>
            <a:r>
              <a:rPr lang="it-IT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PdS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it-IT" dirty="0">
                <a:solidFill>
                  <a:srgbClr val="0000CC"/>
                </a:solidFill>
              </a:rPr>
              <a:t>si poneva un obiettivo globale di riduzione delle emissioni climalteranti di una percentuale minima pari al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  <a:r>
              <a:rPr lang="it-IT" dirty="0">
                <a:solidFill>
                  <a:srgbClr val="0000CC"/>
                </a:solidFill>
              </a:rPr>
              <a:t>, risultato da raggiungere attraverso la definizione di specifiche Azioni inserite in un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PAES (Piano d’Azione per l’Energia Sostenibile)</a:t>
            </a:r>
            <a:r>
              <a:rPr lang="it-IT" dirty="0">
                <a:solidFill>
                  <a:srgbClr val="0000CC"/>
                </a:solidFill>
              </a:rPr>
              <a:t>, entro l’anno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it-IT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C6AB366-90E6-46D9-A865-C78E85FC2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4E94412-5BA5-42EF-8FE1-BC8E64F16A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6" name="Immagine 5" descr="Paderno Dugnano – Stemma">
            <a:extLst>
              <a:ext uri="{FF2B5EF4-FFF2-40B4-BE49-F238E27FC236}">
                <a16:creationId xmlns:a16="http://schemas.microsoft.com/office/drawing/2014/main" id="{4EDD0626-6530-4D7A-9280-3139A5D00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14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868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 e PAESC – analogie e differenze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Il nuovo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Patto dei Sindaci per il Clima e l’Energia (</a:t>
            </a:r>
            <a:r>
              <a:rPr lang="it-IT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PdSC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it-IT" dirty="0">
                <a:solidFill>
                  <a:srgbClr val="0000CC"/>
                </a:solidFill>
              </a:rPr>
              <a:t>richiede l’elaborazione di un </a:t>
            </a:r>
            <a:r>
              <a:rPr lang="it-IT" b="1" dirty="0">
                <a:solidFill>
                  <a:srgbClr val="C00000"/>
                </a:solidFill>
              </a:rPr>
              <a:t>PAESC</a:t>
            </a:r>
            <a:r>
              <a:rPr lang="it-IT" dirty="0">
                <a:solidFill>
                  <a:srgbClr val="C00000"/>
                </a:solidFill>
              </a:rPr>
              <a:t> (Piano d’Azione per l’Energia Sostenibile </a:t>
            </a:r>
            <a:r>
              <a:rPr lang="it-IT" b="1" dirty="0">
                <a:solidFill>
                  <a:srgbClr val="C00000"/>
                </a:solidFill>
              </a:rPr>
              <a:t>e il Clima</a:t>
            </a:r>
            <a:r>
              <a:rPr lang="it-IT" dirty="0">
                <a:solidFill>
                  <a:srgbClr val="C00000"/>
                </a:solidFill>
              </a:rPr>
              <a:t>)</a:t>
            </a:r>
            <a:r>
              <a:rPr lang="it-IT" dirty="0">
                <a:solidFill>
                  <a:srgbClr val="0000CC"/>
                </a:solidFill>
              </a:rPr>
              <a:t>, documento che mantiene lo stesso schema procedurale del PAES ma si differenzia per: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CC"/>
                </a:solidFill>
              </a:rPr>
              <a:t>TARGET: abbattimento di almeno il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r>
              <a:rPr lang="it-IT" dirty="0">
                <a:solidFill>
                  <a:srgbClr val="0000CC"/>
                </a:solidFill>
              </a:rPr>
              <a:t> delle emissioni climalteranti.</a:t>
            </a:r>
          </a:p>
          <a:p>
            <a:pPr lvl="1" algn="just"/>
            <a:endParaRPr lang="it-IT" dirty="0">
              <a:solidFill>
                <a:srgbClr val="0000CC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CC"/>
                </a:solidFill>
              </a:rPr>
              <a:t>ORIZZONTE TEMPORALE: raggiungimento dell’obiettivo del 40% di abbattimento entro l’anno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2030</a:t>
            </a:r>
            <a:r>
              <a:rPr lang="it-IT" dirty="0">
                <a:solidFill>
                  <a:srgbClr val="0000CC"/>
                </a:solidFill>
              </a:rPr>
              <a:t>.</a:t>
            </a:r>
          </a:p>
          <a:p>
            <a:pPr lvl="1" algn="just"/>
            <a:endParaRPr lang="it-IT" dirty="0">
              <a:solidFill>
                <a:srgbClr val="0000CC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CC"/>
                </a:solidFill>
              </a:rPr>
              <a:t>VALUTAZIONE DEI RISCHI E DELLA VULNERABILITÀ indotti dal cambiamento climatico, in modo da evidenziare i punti di forza e debolezza del territorio, e individuarne il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di resilienza</a:t>
            </a:r>
            <a:r>
              <a:rPr lang="it-IT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301ECFD-5941-447F-9B3C-DB48E6CC4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AE0C49C-D8C5-4F42-8B52-ABF5C69E4E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6" name="Immagine 5" descr="Paderno Dugnano – Stemma">
            <a:extLst>
              <a:ext uri="{FF2B5EF4-FFF2-40B4-BE49-F238E27FC236}">
                <a16:creationId xmlns:a16="http://schemas.microsoft.com/office/drawing/2014/main" id="{F3065585-FE4E-4063-86FB-C837232EB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80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86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 e PAESC – analogie e differenze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Il nuovo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Patto dei Sindaci per il Clima e l’Energia (</a:t>
            </a:r>
            <a:r>
              <a:rPr lang="it-IT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PdSC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it-IT" dirty="0">
                <a:solidFill>
                  <a:srgbClr val="0000CC"/>
                </a:solidFill>
              </a:rPr>
              <a:t>richiede l’elaborazione di un </a:t>
            </a:r>
            <a:r>
              <a:rPr lang="it-IT" b="1" dirty="0">
                <a:solidFill>
                  <a:srgbClr val="C00000"/>
                </a:solidFill>
              </a:rPr>
              <a:t>PAESC</a:t>
            </a:r>
            <a:r>
              <a:rPr lang="it-IT" dirty="0">
                <a:solidFill>
                  <a:srgbClr val="C00000"/>
                </a:solidFill>
              </a:rPr>
              <a:t> (Piano d’Azione per l’Energia Sostenibile </a:t>
            </a:r>
            <a:r>
              <a:rPr lang="it-IT" b="1" dirty="0">
                <a:solidFill>
                  <a:srgbClr val="C00000"/>
                </a:solidFill>
              </a:rPr>
              <a:t>e il Clima</a:t>
            </a:r>
            <a:r>
              <a:rPr lang="it-IT" dirty="0">
                <a:solidFill>
                  <a:srgbClr val="C00000"/>
                </a:solidFill>
              </a:rPr>
              <a:t>)</a:t>
            </a:r>
            <a:r>
              <a:rPr lang="it-IT" dirty="0">
                <a:solidFill>
                  <a:srgbClr val="0000CC"/>
                </a:solidFill>
              </a:rPr>
              <a:t>, documento che mantiene lo stesso schema procedurale del PAES ma si differenzia per: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CC"/>
                </a:solidFill>
              </a:rPr>
              <a:t>TARGET: abbattimento di almeno il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r>
              <a:rPr lang="it-IT" dirty="0">
                <a:solidFill>
                  <a:srgbClr val="0000CC"/>
                </a:solidFill>
              </a:rPr>
              <a:t> delle emissioni climalteranti.</a:t>
            </a:r>
          </a:p>
          <a:p>
            <a:pPr lvl="1" algn="just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301ECFD-5941-447F-9B3C-DB48E6CC4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AE0C49C-D8C5-4F42-8B52-ABF5C69E4E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6" name="Immagine 5" descr="Paderno Dugnano – Stemma">
            <a:extLst>
              <a:ext uri="{FF2B5EF4-FFF2-40B4-BE49-F238E27FC236}">
                <a16:creationId xmlns:a16="http://schemas.microsoft.com/office/drawing/2014/main" id="{F3065585-FE4E-4063-86FB-C837232EB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7BD111-A1E3-4FF8-AAAB-680AF0BCB261}"/>
              </a:ext>
            </a:extLst>
          </p:cNvPr>
          <p:cNvSpPr txBox="1"/>
          <p:nvPr/>
        </p:nvSpPr>
        <p:spPr>
          <a:xfrm>
            <a:off x="251520" y="2557668"/>
            <a:ext cx="8640960" cy="923330"/>
          </a:xfrm>
          <a:prstGeom prst="rect">
            <a:avLst/>
          </a:prstGeom>
          <a:noFill/>
          <a:ln w="19050">
            <a:solidFill>
              <a:srgbClr val="00CC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8000"/>
                </a:solidFill>
              </a:rPr>
              <a:t>L’elaborazione del </a:t>
            </a:r>
            <a:r>
              <a:rPr lang="it-IT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PAESC </a:t>
            </a:r>
            <a:r>
              <a:rPr lang="it-IT" dirty="0">
                <a:solidFill>
                  <a:srgbClr val="008000"/>
                </a:solidFill>
              </a:rPr>
              <a:t>prevede quindi la definizione di progetti ed iniziative che consentano il raggiungimento di obiettivi più sfidanti rispetto al passato, attraverso opere di efficienza energetica in tutti i comparti della vita quotidiana.</a:t>
            </a:r>
          </a:p>
        </p:txBody>
      </p:sp>
    </p:spTree>
    <p:extLst>
      <p:ext uri="{BB962C8B-B14F-4D97-AF65-F5344CB8AC3E}">
        <p14:creationId xmlns:p14="http://schemas.microsoft.com/office/powerpoint/2010/main" val="119691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86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00CC"/>
                </a:solidFill>
              </a:rPr>
              <a:t>PAES e PAESC – analogie e differenze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algn="just"/>
            <a:r>
              <a:rPr lang="it-IT" dirty="0">
                <a:solidFill>
                  <a:srgbClr val="0000CC"/>
                </a:solidFill>
              </a:rPr>
              <a:t>Il nuovo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Patto dei Sindaci per il Clima e l’Energia (</a:t>
            </a:r>
            <a:r>
              <a:rPr lang="it-IT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PdSC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it-IT" dirty="0">
                <a:solidFill>
                  <a:srgbClr val="0000CC"/>
                </a:solidFill>
              </a:rPr>
              <a:t>richiede l’elaborazione di un </a:t>
            </a:r>
            <a:r>
              <a:rPr lang="it-IT" b="1" dirty="0">
                <a:solidFill>
                  <a:srgbClr val="C00000"/>
                </a:solidFill>
              </a:rPr>
              <a:t>PAESC</a:t>
            </a:r>
            <a:r>
              <a:rPr lang="it-IT" dirty="0">
                <a:solidFill>
                  <a:srgbClr val="C00000"/>
                </a:solidFill>
              </a:rPr>
              <a:t> (Piano d’Azione per l’Energia Sostenibile </a:t>
            </a:r>
            <a:r>
              <a:rPr lang="it-IT" b="1" dirty="0">
                <a:solidFill>
                  <a:srgbClr val="C00000"/>
                </a:solidFill>
              </a:rPr>
              <a:t>e il Clima</a:t>
            </a:r>
            <a:r>
              <a:rPr lang="it-IT" dirty="0">
                <a:solidFill>
                  <a:srgbClr val="C00000"/>
                </a:solidFill>
              </a:rPr>
              <a:t>)</a:t>
            </a:r>
            <a:r>
              <a:rPr lang="it-IT" dirty="0">
                <a:solidFill>
                  <a:srgbClr val="0000CC"/>
                </a:solidFill>
              </a:rPr>
              <a:t>, documento che mantiene lo stesso schema procedurale del PAES ma si differenzia per:</a:t>
            </a:r>
          </a:p>
          <a:p>
            <a:pPr algn="just"/>
            <a:endParaRPr lang="it-IT" dirty="0">
              <a:solidFill>
                <a:srgbClr val="0000CC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CC"/>
                </a:solidFill>
              </a:rPr>
              <a:t>TARGET: abbattimento di almeno il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r>
              <a:rPr lang="it-IT" dirty="0">
                <a:solidFill>
                  <a:srgbClr val="0000CC"/>
                </a:solidFill>
              </a:rPr>
              <a:t> delle emissioni climalteranti.</a:t>
            </a:r>
          </a:p>
          <a:p>
            <a:pPr lvl="1" algn="just"/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301ECFD-5941-447F-9B3C-DB48E6CC4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6099664"/>
            <a:ext cx="2086454" cy="504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AE0C49C-D8C5-4F42-8B52-ABF5C69E4E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" t="12459" r="58732" b="8050"/>
          <a:stretch/>
        </p:blipFill>
        <p:spPr>
          <a:xfrm>
            <a:off x="107502" y="6021286"/>
            <a:ext cx="1906364" cy="828000"/>
          </a:xfrm>
          <a:prstGeom prst="rect">
            <a:avLst/>
          </a:prstGeom>
        </p:spPr>
      </p:pic>
      <p:pic>
        <p:nvPicPr>
          <p:cNvPr id="6" name="Immagine 5" descr="Paderno Dugnano – Stemma">
            <a:extLst>
              <a:ext uri="{FF2B5EF4-FFF2-40B4-BE49-F238E27FC236}">
                <a16:creationId xmlns:a16="http://schemas.microsoft.com/office/drawing/2014/main" id="{F3065585-FE4E-4063-86FB-C837232EB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11" y="5859320"/>
            <a:ext cx="677505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7BD111-A1E3-4FF8-AAAB-680AF0BCB261}"/>
              </a:ext>
            </a:extLst>
          </p:cNvPr>
          <p:cNvSpPr txBox="1"/>
          <p:nvPr/>
        </p:nvSpPr>
        <p:spPr>
          <a:xfrm>
            <a:off x="251520" y="2557668"/>
            <a:ext cx="8640960" cy="923330"/>
          </a:xfrm>
          <a:prstGeom prst="rect">
            <a:avLst/>
          </a:prstGeom>
          <a:noFill/>
          <a:ln w="19050">
            <a:solidFill>
              <a:srgbClr val="00CC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8000"/>
                </a:solidFill>
              </a:rPr>
              <a:t>L’elaborazione del </a:t>
            </a:r>
            <a:r>
              <a:rPr lang="it-IT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PAESC </a:t>
            </a:r>
            <a:r>
              <a:rPr lang="it-IT" dirty="0">
                <a:solidFill>
                  <a:srgbClr val="008000"/>
                </a:solidFill>
              </a:rPr>
              <a:t>prevede quindi la definizione di progetti ed iniziative che consentano il raggiungimento di obiettivi più sfidanti rispetto al passato, attraverso opere di efficienza energetica in tutti i comparti della vita quotidiana.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0D9E44-4881-4E97-B97D-4834BB15354C}"/>
              </a:ext>
            </a:extLst>
          </p:cNvPr>
          <p:cNvSpPr txBox="1"/>
          <p:nvPr/>
        </p:nvSpPr>
        <p:spPr>
          <a:xfrm>
            <a:off x="251520" y="3577258"/>
            <a:ext cx="8640960" cy="1200329"/>
          </a:xfrm>
          <a:prstGeom prst="rect">
            <a:avLst/>
          </a:prstGeom>
          <a:noFill/>
          <a:ln w="19050">
            <a:solidFill>
              <a:srgbClr val="00CC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8000"/>
                </a:solidFill>
              </a:rPr>
              <a:t>L’Amministrazione deve porsi nel ruolo di rappresentante delle buone pratiche volte al raggiungimento degli obiettivi, mettendosi a disposizione del cittadino sia in termini di DARE L’ESEMPIO sia in termini di FORNIRE LE INFORMAZIONI E GLI STRUMENTI  che consentano di orientarsi nelle scelte consapevoli.</a:t>
            </a:r>
          </a:p>
        </p:txBody>
      </p:sp>
    </p:spTree>
    <p:extLst>
      <p:ext uri="{BB962C8B-B14F-4D97-AF65-F5344CB8AC3E}">
        <p14:creationId xmlns:p14="http://schemas.microsoft.com/office/powerpoint/2010/main" val="56342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3718</Words>
  <Application>Microsoft Office PowerPoint</Application>
  <PresentationFormat>Presentazione su schermo (4:3)</PresentationFormat>
  <Paragraphs>423</Paragraphs>
  <Slides>54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59" baseType="lpstr">
      <vt:lpstr>Arial</vt:lpstr>
      <vt:lpstr>Calibri</vt:lpstr>
      <vt:lpstr>Times New Roman</vt:lpstr>
      <vt:lpstr>Wingdings</vt:lpstr>
      <vt:lpstr>Tema di Office</vt:lpstr>
      <vt:lpstr>PAESC – Piano d’Azione per l’Energia Sostenibile e il Clima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PAESC – Piano d’Azione per l’Energia Sostenibile e il Clima</dc:title>
  <dc:creator>Alice Frontini</dc:creator>
  <cp:lastModifiedBy>Alice Frontini</cp:lastModifiedBy>
  <cp:revision>76</cp:revision>
  <dcterms:created xsi:type="dcterms:W3CDTF">2018-03-26T07:28:40Z</dcterms:created>
  <dcterms:modified xsi:type="dcterms:W3CDTF">2022-04-12T16:51:16Z</dcterms:modified>
</cp:coreProperties>
</file>